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58" r:id="rId6"/>
    <p:sldId id="261" r:id="rId7"/>
    <p:sldId id="262" r:id="rId8"/>
    <p:sldId id="265" r:id="rId9"/>
    <p:sldId id="266"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4" d="100"/>
          <a:sy n="84" d="100"/>
        </p:scale>
        <p:origin x="65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10.mp4>
</file>

<file path=ppt/media/media2.mp4>
</file>

<file path=ppt/media/media3.mp4>
</file>

<file path=ppt/media/media4.mp4>
</file>

<file path=ppt/media/media5.mp4>
</file>

<file path=ppt/media/media6.mp4>
</file>

<file path=ppt/media/media7.mp4>
</file>

<file path=ppt/media/media8.mp4>
</file>

<file path=ppt/media/media9.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26E22-347E-B44F-ED4B-2980CB07C9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C0F7599-8FA4-9736-8A40-4D440756BA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80E8106-BFF2-58B7-D1F6-EB301A7C0438}"/>
              </a:ext>
            </a:extLst>
          </p:cNvPr>
          <p:cNvSpPr>
            <a:spLocks noGrp="1"/>
          </p:cNvSpPr>
          <p:nvPr>
            <p:ph type="dt" sz="half" idx="10"/>
          </p:nvPr>
        </p:nvSpPr>
        <p:spPr/>
        <p:txBody>
          <a:bodyPr/>
          <a:lstStyle/>
          <a:p>
            <a:fld id="{D059C10E-1C4A-4120-9AEE-328200AC17F2}" type="datetimeFigureOut">
              <a:rPr lang="en-IN" smtClean="0"/>
              <a:t>11-04-2024</a:t>
            </a:fld>
            <a:endParaRPr lang="en-IN"/>
          </a:p>
        </p:txBody>
      </p:sp>
      <p:sp>
        <p:nvSpPr>
          <p:cNvPr id="5" name="Footer Placeholder 4">
            <a:extLst>
              <a:ext uri="{FF2B5EF4-FFF2-40B4-BE49-F238E27FC236}">
                <a16:creationId xmlns:a16="http://schemas.microsoft.com/office/drawing/2014/main" id="{FFB8441E-F64F-C577-EEF3-36C242F3345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D18EFB-5C18-6F04-D629-071D32E46BD3}"/>
              </a:ext>
            </a:extLst>
          </p:cNvPr>
          <p:cNvSpPr>
            <a:spLocks noGrp="1"/>
          </p:cNvSpPr>
          <p:nvPr>
            <p:ph type="sldNum" sz="quarter" idx="12"/>
          </p:nvPr>
        </p:nvSpPr>
        <p:spPr/>
        <p:txBody>
          <a:bodyPr/>
          <a:lstStyle/>
          <a:p>
            <a:fld id="{55C6847C-04B9-43F2-942D-09B25D72BD99}" type="slidenum">
              <a:rPr lang="en-IN" smtClean="0"/>
              <a:t>‹#›</a:t>
            </a:fld>
            <a:endParaRPr lang="en-IN"/>
          </a:p>
        </p:txBody>
      </p:sp>
    </p:spTree>
    <p:extLst>
      <p:ext uri="{BB962C8B-B14F-4D97-AF65-F5344CB8AC3E}">
        <p14:creationId xmlns:p14="http://schemas.microsoft.com/office/powerpoint/2010/main" val="17573757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4CB0C-B82E-6D93-55D4-D540BE1760F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DD9F29C-E997-60A5-8937-4AD8B0194A8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BCA7B2-FFCC-2AC6-87FF-FF3078705691}"/>
              </a:ext>
            </a:extLst>
          </p:cNvPr>
          <p:cNvSpPr>
            <a:spLocks noGrp="1"/>
          </p:cNvSpPr>
          <p:nvPr>
            <p:ph type="dt" sz="half" idx="10"/>
          </p:nvPr>
        </p:nvSpPr>
        <p:spPr/>
        <p:txBody>
          <a:bodyPr/>
          <a:lstStyle/>
          <a:p>
            <a:fld id="{D059C10E-1C4A-4120-9AEE-328200AC17F2}" type="datetimeFigureOut">
              <a:rPr lang="en-IN" smtClean="0"/>
              <a:t>11-04-2024</a:t>
            </a:fld>
            <a:endParaRPr lang="en-IN"/>
          </a:p>
        </p:txBody>
      </p:sp>
      <p:sp>
        <p:nvSpPr>
          <p:cNvPr id="5" name="Footer Placeholder 4">
            <a:extLst>
              <a:ext uri="{FF2B5EF4-FFF2-40B4-BE49-F238E27FC236}">
                <a16:creationId xmlns:a16="http://schemas.microsoft.com/office/drawing/2014/main" id="{EB2297A5-1B8F-FEBA-EB5E-944CDC627E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491CC97-03B2-FA60-816D-AAE90FABD70D}"/>
              </a:ext>
            </a:extLst>
          </p:cNvPr>
          <p:cNvSpPr>
            <a:spLocks noGrp="1"/>
          </p:cNvSpPr>
          <p:nvPr>
            <p:ph type="sldNum" sz="quarter" idx="12"/>
          </p:nvPr>
        </p:nvSpPr>
        <p:spPr/>
        <p:txBody>
          <a:bodyPr/>
          <a:lstStyle/>
          <a:p>
            <a:fld id="{55C6847C-04B9-43F2-942D-09B25D72BD99}" type="slidenum">
              <a:rPr lang="en-IN" smtClean="0"/>
              <a:t>‹#›</a:t>
            </a:fld>
            <a:endParaRPr lang="en-IN"/>
          </a:p>
        </p:txBody>
      </p:sp>
    </p:spTree>
    <p:extLst>
      <p:ext uri="{BB962C8B-B14F-4D97-AF65-F5344CB8AC3E}">
        <p14:creationId xmlns:p14="http://schemas.microsoft.com/office/powerpoint/2010/main" val="29600922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0C5F87-3342-F504-2F9F-BCB517E9F3D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043D7E1-5CB4-639E-01F1-93DDC87D4B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0F52915-C10A-05B2-CB8E-D050BC68C1D1}"/>
              </a:ext>
            </a:extLst>
          </p:cNvPr>
          <p:cNvSpPr>
            <a:spLocks noGrp="1"/>
          </p:cNvSpPr>
          <p:nvPr>
            <p:ph type="dt" sz="half" idx="10"/>
          </p:nvPr>
        </p:nvSpPr>
        <p:spPr/>
        <p:txBody>
          <a:bodyPr/>
          <a:lstStyle/>
          <a:p>
            <a:fld id="{D059C10E-1C4A-4120-9AEE-328200AC17F2}" type="datetimeFigureOut">
              <a:rPr lang="en-IN" smtClean="0"/>
              <a:t>11-04-2024</a:t>
            </a:fld>
            <a:endParaRPr lang="en-IN"/>
          </a:p>
        </p:txBody>
      </p:sp>
      <p:sp>
        <p:nvSpPr>
          <p:cNvPr id="5" name="Footer Placeholder 4">
            <a:extLst>
              <a:ext uri="{FF2B5EF4-FFF2-40B4-BE49-F238E27FC236}">
                <a16:creationId xmlns:a16="http://schemas.microsoft.com/office/drawing/2014/main" id="{1AF7CAC8-BF69-3FEB-E988-66D094E5287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C7E9A9-7565-FA1A-8B8C-60CE04B0023A}"/>
              </a:ext>
            </a:extLst>
          </p:cNvPr>
          <p:cNvSpPr>
            <a:spLocks noGrp="1"/>
          </p:cNvSpPr>
          <p:nvPr>
            <p:ph type="sldNum" sz="quarter" idx="12"/>
          </p:nvPr>
        </p:nvSpPr>
        <p:spPr/>
        <p:txBody>
          <a:bodyPr/>
          <a:lstStyle/>
          <a:p>
            <a:fld id="{55C6847C-04B9-43F2-942D-09B25D72BD99}" type="slidenum">
              <a:rPr lang="en-IN" smtClean="0"/>
              <a:t>‹#›</a:t>
            </a:fld>
            <a:endParaRPr lang="en-IN"/>
          </a:p>
        </p:txBody>
      </p:sp>
    </p:spTree>
    <p:extLst>
      <p:ext uri="{BB962C8B-B14F-4D97-AF65-F5344CB8AC3E}">
        <p14:creationId xmlns:p14="http://schemas.microsoft.com/office/powerpoint/2010/main" val="3897614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43226-FEF0-8202-EA21-EC5890E5D33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9EF6D9B-78EB-2797-B5D2-449AF538DD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63A17F-0ADE-A5DD-B6CF-7CA088EF1535}"/>
              </a:ext>
            </a:extLst>
          </p:cNvPr>
          <p:cNvSpPr>
            <a:spLocks noGrp="1"/>
          </p:cNvSpPr>
          <p:nvPr>
            <p:ph type="dt" sz="half" idx="10"/>
          </p:nvPr>
        </p:nvSpPr>
        <p:spPr/>
        <p:txBody>
          <a:bodyPr/>
          <a:lstStyle/>
          <a:p>
            <a:fld id="{D059C10E-1C4A-4120-9AEE-328200AC17F2}" type="datetimeFigureOut">
              <a:rPr lang="en-IN" smtClean="0"/>
              <a:t>11-04-2024</a:t>
            </a:fld>
            <a:endParaRPr lang="en-IN"/>
          </a:p>
        </p:txBody>
      </p:sp>
      <p:sp>
        <p:nvSpPr>
          <p:cNvPr id="5" name="Footer Placeholder 4">
            <a:extLst>
              <a:ext uri="{FF2B5EF4-FFF2-40B4-BE49-F238E27FC236}">
                <a16:creationId xmlns:a16="http://schemas.microsoft.com/office/drawing/2014/main" id="{13795323-DE33-1F90-AC4F-E4C219B6EBE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573C4FF-BBAA-3FF0-9CB7-EDCC427208EA}"/>
              </a:ext>
            </a:extLst>
          </p:cNvPr>
          <p:cNvSpPr>
            <a:spLocks noGrp="1"/>
          </p:cNvSpPr>
          <p:nvPr>
            <p:ph type="sldNum" sz="quarter" idx="12"/>
          </p:nvPr>
        </p:nvSpPr>
        <p:spPr/>
        <p:txBody>
          <a:bodyPr/>
          <a:lstStyle/>
          <a:p>
            <a:fld id="{55C6847C-04B9-43F2-942D-09B25D72BD99}" type="slidenum">
              <a:rPr lang="en-IN" smtClean="0"/>
              <a:t>‹#›</a:t>
            </a:fld>
            <a:endParaRPr lang="en-IN"/>
          </a:p>
        </p:txBody>
      </p:sp>
    </p:spTree>
    <p:extLst>
      <p:ext uri="{BB962C8B-B14F-4D97-AF65-F5344CB8AC3E}">
        <p14:creationId xmlns:p14="http://schemas.microsoft.com/office/powerpoint/2010/main" val="1076048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DB92F-DFF9-4342-1D23-85C8105F2F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3E19AA3-FCBB-E3F9-17E0-68E64A517B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C7786B9-A16F-336C-D65C-49103E99310D}"/>
              </a:ext>
            </a:extLst>
          </p:cNvPr>
          <p:cNvSpPr>
            <a:spLocks noGrp="1"/>
          </p:cNvSpPr>
          <p:nvPr>
            <p:ph type="dt" sz="half" idx="10"/>
          </p:nvPr>
        </p:nvSpPr>
        <p:spPr/>
        <p:txBody>
          <a:bodyPr/>
          <a:lstStyle/>
          <a:p>
            <a:fld id="{D059C10E-1C4A-4120-9AEE-328200AC17F2}" type="datetimeFigureOut">
              <a:rPr lang="en-IN" smtClean="0"/>
              <a:t>11-04-2024</a:t>
            </a:fld>
            <a:endParaRPr lang="en-IN"/>
          </a:p>
        </p:txBody>
      </p:sp>
      <p:sp>
        <p:nvSpPr>
          <p:cNvPr id="5" name="Footer Placeholder 4">
            <a:extLst>
              <a:ext uri="{FF2B5EF4-FFF2-40B4-BE49-F238E27FC236}">
                <a16:creationId xmlns:a16="http://schemas.microsoft.com/office/drawing/2014/main" id="{43200CB9-B8C1-41F8-319C-221FEC8F320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B2A5AF0-4D33-717F-F8D0-F64D5F34BA9A}"/>
              </a:ext>
            </a:extLst>
          </p:cNvPr>
          <p:cNvSpPr>
            <a:spLocks noGrp="1"/>
          </p:cNvSpPr>
          <p:nvPr>
            <p:ph type="sldNum" sz="quarter" idx="12"/>
          </p:nvPr>
        </p:nvSpPr>
        <p:spPr/>
        <p:txBody>
          <a:bodyPr/>
          <a:lstStyle/>
          <a:p>
            <a:fld id="{55C6847C-04B9-43F2-942D-09B25D72BD99}" type="slidenum">
              <a:rPr lang="en-IN" smtClean="0"/>
              <a:t>‹#›</a:t>
            </a:fld>
            <a:endParaRPr lang="en-IN"/>
          </a:p>
        </p:txBody>
      </p:sp>
    </p:spTree>
    <p:extLst>
      <p:ext uri="{BB962C8B-B14F-4D97-AF65-F5344CB8AC3E}">
        <p14:creationId xmlns:p14="http://schemas.microsoft.com/office/powerpoint/2010/main" val="1820204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7596F-023C-8F9E-762A-5DCD08999F9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B1D3F6C-2D16-C437-88B6-73324B2D19B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1A03E8F-D6E0-5484-8334-6970487641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087B20B-D5D0-C80B-6626-D9FA9247A645}"/>
              </a:ext>
            </a:extLst>
          </p:cNvPr>
          <p:cNvSpPr>
            <a:spLocks noGrp="1"/>
          </p:cNvSpPr>
          <p:nvPr>
            <p:ph type="dt" sz="half" idx="10"/>
          </p:nvPr>
        </p:nvSpPr>
        <p:spPr/>
        <p:txBody>
          <a:bodyPr/>
          <a:lstStyle/>
          <a:p>
            <a:fld id="{D059C10E-1C4A-4120-9AEE-328200AC17F2}" type="datetimeFigureOut">
              <a:rPr lang="en-IN" smtClean="0"/>
              <a:t>11-04-2024</a:t>
            </a:fld>
            <a:endParaRPr lang="en-IN"/>
          </a:p>
        </p:txBody>
      </p:sp>
      <p:sp>
        <p:nvSpPr>
          <p:cNvPr id="6" name="Footer Placeholder 5">
            <a:extLst>
              <a:ext uri="{FF2B5EF4-FFF2-40B4-BE49-F238E27FC236}">
                <a16:creationId xmlns:a16="http://schemas.microsoft.com/office/drawing/2014/main" id="{A8400467-E82B-EAB6-8C15-7FE4CA7DFE0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C967C1A-3422-6562-6EA2-820799A113DC}"/>
              </a:ext>
            </a:extLst>
          </p:cNvPr>
          <p:cNvSpPr>
            <a:spLocks noGrp="1"/>
          </p:cNvSpPr>
          <p:nvPr>
            <p:ph type="sldNum" sz="quarter" idx="12"/>
          </p:nvPr>
        </p:nvSpPr>
        <p:spPr/>
        <p:txBody>
          <a:bodyPr/>
          <a:lstStyle/>
          <a:p>
            <a:fld id="{55C6847C-04B9-43F2-942D-09B25D72BD99}" type="slidenum">
              <a:rPr lang="en-IN" smtClean="0"/>
              <a:t>‹#›</a:t>
            </a:fld>
            <a:endParaRPr lang="en-IN"/>
          </a:p>
        </p:txBody>
      </p:sp>
    </p:spTree>
    <p:extLst>
      <p:ext uri="{BB962C8B-B14F-4D97-AF65-F5344CB8AC3E}">
        <p14:creationId xmlns:p14="http://schemas.microsoft.com/office/powerpoint/2010/main" val="3414443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7F906-BE43-E47D-1BDB-DD7E125ABBD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9797984-7614-7EFC-21C3-D87701DC6B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C8223C-29D2-449D-0884-C3D91781F4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EB4C6C6-4220-7CE1-B1E7-C73A20D37B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A9AECD-AAEF-2652-1BA0-C5C0913BC94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CED3F68-6CB4-FED2-31E5-4B31A4C09F8E}"/>
              </a:ext>
            </a:extLst>
          </p:cNvPr>
          <p:cNvSpPr>
            <a:spLocks noGrp="1"/>
          </p:cNvSpPr>
          <p:nvPr>
            <p:ph type="dt" sz="half" idx="10"/>
          </p:nvPr>
        </p:nvSpPr>
        <p:spPr/>
        <p:txBody>
          <a:bodyPr/>
          <a:lstStyle/>
          <a:p>
            <a:fld id="{D059C10E-1C4A-4120-9AEE-328200AC17F2}" type="datetimeFigureOut">
              <a:rPr lang="en-IN" smtClean="0"/>
              <a:t>11-04-2024</a:t>
            </a:fld>
            <a:endParaRPr lang="en-IN"/>
          </a:p>
        </p:txBody>
      </p:sp>
      <p:sp>
        <p:nvSpPr>
          <p:cNvPr id="8" name="Footer Placeholder 7">
            <a:extLst>
              <a:ext uri="{FF2B5EF4-FFF2-40B4-BE49-F238E27FC236}">
                <a16:creationId xmlns:a16="http://schemas.microsoft.com/office/drawing/2014/main" id="{2B3D3545-9DB3-9E94-92A6-50E3A79D58F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18D80A0-7099-257B-DE85-455F25855159}"/>
              </a:ext>
            </a:extLst>
          </p:cNvPr>
          <p:cNvSpPr>
            <a:spLocks noGrp="1"/>
          </p:cNvSpPr>
          <p:nvPr>
            <p:ph type="sldNum" sz="quarter" idx="12"/>
          </p:nvPr>
        </p:nvSpPr>
        <p:spPr/>
        <p:txBody>
          <a:bodyPr/>
          <a:lstStyle/>
          <a:p>
            <a:fld id="{55C6847C-04B9-43F2-942D-09B25D72BD99}" type="slidenum">
              <a:rPr lang="en-IN" smtClean="0"/>
              <a:t>‹#›</a:t>
            </a:fld>
            <a:endParaRPr lang="en-IN"/>
          </a:p>
        </p:txBody>
      </p:sp>
    </p:spTree>
    <p:extLst>
      <p:ext uri="{BB962C8B-B14F-4D97-AF65-F5344CB8AC3E}">
        <p14:creationId xmlns:p14="http://schemas.microsoft.com/office/powerpoint/2010/main" val="4204386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CB058-454A-9E52-7BB3-FF511750332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B81F7DF-9704-0D20-BF42-B33092C69943}"/>
              </a:ext>
            </a:extLst>
          </p:cNvPr>
          <p:cNvSpPr>
            <a:spLocks noGrp="1"/>
          </p:cNvSpPr>
          <p:nvPr>
            <p:ph type="dt" sz="half" idx="10"/>
          </p:nvPr>
        </p:nvSpPr>
        <p:spPr/>
        <p:txBody>
          <a:bodyPr/>
          <a:lstStyle/>
          <a:p>
            <a:fld id="{D059C10E-1C4A-4120-9AEE-328200AC17F2}" type="datetimeFigureOut">
              <a:rPr lang="en-IN" smtClean="0"/>
              <a:t>11-04-2024</a:t>
            </a:fld>
            <a:endParaRPr lang="en-IN"/>
          </a:p>
        </p:txBody>
      </p:sp>
      <p:sp>
        <p:nvSpPr>
          <p:cNvPr id="4" name="Footer Placeholder 3">
            <a:extLst>
              <a:ext uri="{FF2B5EF4-FFF2-40B4-BE49-F238E27FC236}">
                <a16:creationId xmlns:a16="http://schemas.microsoft.com/office/drawing/2014/main" id="{66587FBE-9820-D114-BF0F-115125FA833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0CAA79B-0B60-574F-D466-B375E7F5287C}"/>
              </a:ext>
            </a:extLst>
          </p:cNvPr>
          <p:cNvSpPr>
            <a:spLocks noGrp="1"/>
          </p:cNvSpPr>
          <p:nvPr>
            <p:ph type="sldNum" sz="quarter" idx="12"/>
          </p:nvPr>
        </p:nvSpPr>
        <p:spPr/>
        <p:txBody>
          <a:bodyPr/>
          <a:lstStyle/>
          <a:p>
            <a:fld id="{55C6847C-04B9-43F2-942D-09B25D72BD99}" type="slidenum">
              <a:rPr lang="en-IN" smtClean="0"/>
              <a:t>‹#›</a:t>
            </a:fld>
            <a:endParaRPr lang="en-IN"/>
          </a:p>
        </p:txBody>
      </p:sp>
    </p:spTree>
    <p:extLst>
      <p:ext uri="{BB962C8B-B14F-4D97-AF65-F5344CB8AC3E}">
        <p14:creationId xmlns:p14="http://schemas.microsoft.com/office/powerpoint/2010/main" val="783529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D2909E-9052-0A82-7625-B05151067FE8}"/>
              </a:ext>
            </a:extLst>
          </p:cNvPr>
          <p:cNvSpPr>
            <a:spLocks noGrp="1"/>
          </p:cNvSpPr>
          <p:nvPr>
            <p:ph type="dt" sz="half" idx="10"/>
          </p:nvPr>
        </p:nvSpPr>
        <p:spPr/>
        <p:txBody>
          <a:bodyPr/>
          <a:lstStyle/>
          <a:p>
            <a:fld id="{D059C10E-1C4A-4120-9AEE-328200AC17F2}" type="datetimeFigureOut">
              <a:rPr lang="en-IN" smtClean="0"/>
              <a:t>11-04-2024</a:t>
            </a:fld>
            <a:endParaRPr lang="en-IN"/>
          </a:p>
        </p:txBody>
      </p:sp>
      <p:sp>
        <p:nvSpPr>
          <p:cNvPr id="3" name="Footer Placeholder 2">
            <a:extLst>
              <a:ext uri="{FF2B5EF4-FFF2-40B4-BE49-F238E27FC236}">
                <a16:creationId xmlns:a16="http://schemas.microsoft.com/office/drawing/2014/main" id="{F590AFE9-542E-D3EC-9D49-9271162A811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697A63F-E11F-0605-A13B-F6A4D91DB64B}"/>
              </a:ext>
            </a:extLst>
          </p:cNvPr>
          <p:cNvSpPr>
            <a:spLocks noGrp="1"/>
          </p:cNvSpPr>
          <p:nvPr>
            <p:ph type="sldNum" sz="quarter" idx="12"/>
          </p:nvPr>
        </p:nvSpPr>
        <p:spPr/>
        <p:txBody>
          <a:bodyPr/>
          <a:lstStyle/>
          <a:p>
            <a:fld id="{55C6847C-04B9-43F2-942D-09B25D72BD99}" type="slidenum">
              <a:rPr lang="en-IN" smtClean="0"/>
              <a:t>‹#›</a:t>
            </a:fld>
            <a:endParaRPr lang="en-IN"/>
          </a:p>
        </p:txBody>
      </p:sp>
    </p:spTree>
    <p:extLst>
      <p:ext uri="{BB962C8B-B14F-4D97-AF65-F5344CB8AC3E}">
        <p14:creationId xmlns:p14="http://schemas.microsoft.com/office/powerpoint/2010/main" val="13443950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697E5-6179-E432-F0B3-6951AB6CB2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FFC9673-E58A-A60A-A8C3-8CE93061AB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494872B-093A-B64B-6B25-C40C2EE6A1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9D8252-9A8F-9DD7-BAC6-E7FFE0767367}"/>
              </a:ext>
            </a:extLst>
          </p:cNvPr>
          <p:cNvSpPr>
            <a:spLocks noGrp="1"/>
          </p:cNvSpPr>
          <p:nvPr>
            <p:ph type="dt" sz="half" idx="10"/>
          </p:nvPr>
        </p:nvSpPr>
        <p:spPr/>
        <p:txBody>
          <a:bodyPr/>
          <a:lstStyle/>
          <a:p>
            <a:fld id="{D059C10E-1C4A-4120-9AEE-328200AC17F2}" type="datetimeFigureOut">
              <a:rPr lang="en-IN" smtClean="0"/>
              <a:t>11-04-2024</a:t>
            </a:fld>
            <a:endParaRPr lang="en-IN"/>
          </a:p>
        </p:txBody>
      </p:sp>
      <p:sp>
        <p:nvSpPr>
          <p:cNvPr id="6" name="Footer Placeholder 5">
            <a:extLst>
              <a:ext uri="{FF2B5EF4-FFF2-40B4-BE49-F238E27FC236}">
                <a16:creationId xmlns:a16="http://schemas.microsoft.com/office/drawing/2014/main" id="{71DF36C7-46BC-731C-5CBF-0AD62F7C3EA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E4A38F5-7F45-DCF5-CB52-940E6EE632AB}"/>
              </a:ext>
            </a:extLst>
          </p:cNvPr>
          <p:cNvSpPr>
            <a:spLocks noGrp="1"/>
          </p:cNvSpPr>
          <p:nvPr>
            <p:ph type="sldNum" sz="quarter" idx="12"/>
          </p:nvPr>
        </p:nvSpPr>
        <p:spPr/>
        <p:txBody>
          <a:bodyPr/>
          <a:lstStyle/>
          <a:p>
            <a:fld id="{55C6847C-04B9-43F2-942D-09B25D72BD99}" type="slidenum">
              <a:rPr lang="en-IN" smtClean="0"/>
              <a:t>‹#›</a:t>
            </a:fld>
            <a:endParaRPr lang="en-IN"/>
          </a:p>
        </p:txBody>
      </p:sp>
    </p:spTree>
    <p:extLst>
      <p:ext uri="{BB962C8B-B14F-4D97-AF65-F5344CB8AC3E}">
        <p14:creationId xmlns:p14="http://schemas.microsoft.com/office/powerpoint/2010/main" val="152112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134E6-4179-EABD-EB96-9125889408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B1E1933-C6E3-D00D-C4BF-3B276F0150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246C435-20C9-5844-17AE-1470D05490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ADF36C-A72A-99FB-6A96-958F463A9644}"/>
              </a:ext>
            </a:extLst>
          </p:cNvPr>
          <p:cNvSpPr>
            <a:spLocks noGrp="1"/>
          </p:cNvSpPr>
          <p:nvPr>
            <p:ph type="dt" sz="half" idx="10"/>
          </p:nvPr>
        </p:nvSpPr>
        <p:spPr/>
        <p:txBody>
          <a:bodyPr/>
          <a:lstStyle/>
          <a:p>
            <a:fld id="{D059C10E-1C4A-4120-9AEE-328200AC17F2}" type="datetimeFigureOut">
              <a:rPr lang="en-IN" smtClean="0"/>
              <a:t>11-04-2024</a:t>
            </a:fld>
            <a:endParaRPr lang="en-IN"/>
          </a:p>
        </p:txBody>
      </p:sp>
      <p:sp>
        <p:nvSpPr>
          <p:cNvPr id="6" name="Footer Placeholder 5">
            <a:extLst>
              <a:ext uri="{FF2B5EF4-FFF2-40B4-BE49-F238E27FC236}">
                <a16:creationId xmlns:a16="http://schemas.microsoft.com/office/drawing/2014/main" id="{9082F83B-7018-88B2-721A-7E97127AD26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616E028-542D-D8AE-93D4-C5950A6A7BCC}"/>
              </a:ext>
            </a:extLst>
          </p:cNvPr>
          <p:cNvSpPr>
            <a:spLocks noGrp="1"/>
          </p:cNvSpPr>
          <p:nvPr>
            <p:ph type="sldNum" sz="quarter" idx="12"/>
          </p:nvPr>
        </p:nvSpPr>
        <p:spPr/>
        <p:txBody>
          <a:bodyPr/>
          <a:lstStyle/>
          <a:p>
            <a:fld id="{55C6847C-04B9-43F2-942D-09B25D72BD99}" type="slidenum">
              <a:rPr lang="en-IN" smtClean="0"/>
              <a:t>‹#›</a:t>
            </a:fld>
            <a:endParaRPr lang="en-IN"/>
          </a:p>
        </p:txBody>
      </p:sp>
    </p:spTree>
    <p:extLst>
      <p:ext uri="{BB962C8B-B14F-4D97-AF65-F5344CB8AC3E}">
        <p14:creationId xmlns:p14="http://schemas.microsoft.com/office/powerpoint/2010/main" val="3257977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0EF213F-54E9-12B0-872D-EAA525B1FD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4671F56-E2C8-CC5D-737C-FE07BC50E32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610DBF8-9E71-3238-23D4-93B1B580C6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59C10E-1C4A-4120-9AEE-328200AC17F2}" type="datetimeFigureOut">
              <a:rPr lang="en-IN" smtClean="0"/>
              <a:t>11-04-2024</a:t>
            </a:fld>
            <a:endParaRPr lang="en-IN"/>
          </a:p>
        </p:txBody>
      </p:sp>
      <p:sp>
        <p:nvSpPr>
          <p:cNvPr id="5" name="Footer Placeholder 4">
            <a:extLst>
              <a:ext uri="{FF2B5EF4-FFF2-40B4-BE49-F238E27FC236}">
                <a16:creationId xmlns:a16="http://schemas.microsoft.com/office/drawing/2014/main" id="{A109A6BB-ECD2-B23D-B03C-89356C5BA9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DB30B5B-2DA9-AD95-DB59-B25AC7D27A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C6847C-04B9-43F2-942D-09B25D72BD99}" type="slidenum">
              <a:rPr lang="en-IN" smtClean="0"/>
              <a:t>‹#›</a:t>
            </a:fld>
            <a:endParaRPr lang="en-IN"/>
          </a:p>
        </p:txBody>
      </p:sp>
    </p:spTree>
    <p:extLst>
      <p:ext uri="{BB962C8B-B14F-4D97-AF65-F5344CB8AC3E}">
        <p14:creationId xmlns:p14="http://schemas.microsoft.com/office/powerpoint/2010/main" val="10539078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E3D83-3F0A-EF63-BAB6-BCDB2EC5A13D}"/>
              </a:ext>
            </a:extLst>
          </p:cNvPr>
          <p:cNvSpPr>
            <a:spLocks noGrp="1"/>
          </p:cNvSpPr>
          <p:nvPr>
            <p:ph type="ctrTitle"/>
          </p:nvPr>
        </p:nvSpPr>
        <p:spPr>
          <a:xfrm>
            <a:off x="1524000" y="2483644"/>
            <a:ext cx="9144000" cy="1185862"/>
          </a:xfrm>
        </p:spPr>
        <p:txBody>
          <a:bodyPr/>
          <a:lstStyle/>
          <a:p>
            <a:r>
              <a:rPr lang="en-US" b="1" u="sng" dirty="0">
                <a:solidFill>
                  <a:schemeClr val="bg2"/>
                </a:solidFill>
                <a:latin typeface="+mn-lt"/>
              </a:rPr>
              <a:t>AtliQ Hospitality Analysis</a:t>
            </a:r>
            <a:endParaRPr lang="en-IN" b="1" u="sng" dirty="0">
              <a:solidFill>
                <a:schemeClr val="bg2"/>
              </a:solidFill>
              <a:latin typeface="+mn-lt"/>
            </a:endParaRPr>
          </a:p>
        </p:txBody>
      </p:sp>
      <p:sp>
        <p:nvSpPr>
          <p:cNvPr id="3" name="Subtitle 2">
            <a:extLst>
              <a:ext uri="{FF2B5EF4-FFF2-40B4-BE49-F238E27FC236}">
                <a16:creationId xmlns:a16="http://schemas.microsoft.com/office/drawing/2014/main" id="{84F81A31-2B12-B71F-C0D9-C31959895E7E}"/>
              </a:ext>
            </a:extLst>
          </p:cNvPr>
          <p:cNvSpPr>
            <a:spLocks noGrp="1"/>
          </p:cNvSpPr>
          <p:nvPr>
            <p:ph type="subTitle" idx="1"/>
          </p:nvPr>
        </p:nvSpPr>
        <p:spPr>
          <a:xfrm>
            <a:off x="9934576" y="6019799"/>
            <a:ext cx="2190749" cy="752475"/>
          </a:xfrm>
        </p:spPr>
        <p:txBody>
          <a:bodyPr vert="horz" lIns="91440" tIns="45720" rIns="91440" bIns="45720" rtlCol="0" anchor="b">
            <a:normAutofit fontScale="92500" lnSpcReduction="10000"/>
          </a:bodyPr>
          <a:lstStyle/>
          <a:p>
            <a:pPr>
              <a:spcBef>
                <a:spcPct val="0"/>
              </a:spcBef>
            </a:pPr>
            <a:r>
              <a:rPr lang="en-US" sz="2800" dirty="0">
                <a:solidFill>
                  <a:schemeClr val="bg2"/>
                </a:solidFill>
                <a:ea typeface="+mj-ea"/>
                <a:cs typeface="+mj-cs"/>
              </a:rPr>
              <a:t>Presented by –</a:t>
            </a:r>
          </a:p>
          <a:p>
            <a:pPr>
              <a:spcBef>
                <a:spcPct val="0"/>
              </a:spcBef>
            </a:pPr>
            <a:r>
              <a:rPr lang="en-US" sz="2800" b="1" dirty="0">
                <a:solidFill>
                  <a:schemeClr val="bg2"/>
                </a:solidFill>
                <a:ea typeface="+mj-ea"/>
                <a:cs typeface="+mj-cs"/>
              </a:rPr>
              <a:t>Praveer Tiwari</a:t>
            </a:r>
            <a:endParaRPr lang="en-IN" sz="2800" b="1" dirty="0">
              <a:solidFill>
                <a:schemeClr val="bg2"/>
              </a:solidFill>
              <a:ea typeface="+mj-ea"/>
              <a:cs typeface="+mj-cs"/>
            </a:endParaRPr>
          </a:p>
        </p:txBody>
      </p:sp>
      <p:sp>
        <p:nvSpPr>
          <p:cNvPr id="4" name="Freeform 9">
            <a:extLst>
              <a:ext uri="{FF2B5EF4-FFF2-40B4-BE49-F238E27FC236}">
                <a16:creationId xmlns:a16="http://schemas.microsoft.com/office/drawing/2014/main" id="{DC01B1D3-0EA6-96BF-7828-BA5935844AC4}"/>
              </a:ext>
            </a:extLst>
          </p:cNvPr>
          <p:cNvSpPr/>
          <p:nvPr/>
        </p:nvSpPr>
        <p:spPr>
          <a:xfrm>
            <a:off x="273148" y="238126"/>
            <a:ext cx="938551" cy="990600"/>
          </a:xfrm>
          <a:custGeom>
            <a:avLst/>
            <a:gdLst/>
            <a:ahLst/>
            <a:cxnLst/>
            <a:rect l="l" t="t" r="r" b="b"/>
            <a:pathLst>
              <a:path w="1752600" h="1743075">
                <a:moveTo>
                  <a:pt x="0" y="0"/>
                </a:moveTo>
                <a:lnTo>
                  <a:pt x="1752600" y="0"/>
                </a:lnTo>
                <a:lnTo>
                  <a:pt x="1752600" y="1743075"/>
                </a:lnTo>
                <a:lnTo>
                  <a:pt x="0" y="1743075"/>
                </a:lnTo>
                <a:lnTo>
                  <a:pt x="0" y="0"/>
                </a:lnTo>
                <a:close/>
              </a:path>
            </a:pathLst>
          </a:custGeom>
          <a:blipFill>
            <a:blip r:embed="rId4"/>
            <a:stretch>
              <a:fillRect l="-783" r="-846"/>
            </a:stretch>
          </a:blipFill>
        </p:spPr>
      </p:sp>
      <p:sp>
        <p:nvSpPr>
          <p:cNvPr id="5" name="Freeform 10">
            <a:extLst>
              <a:ext uri="{FF2B5EF4-FFF2-40B4-BE49-F238E27FC236}">
                <a16:creationId xmlns:a16="http://schemas.microsoft.com/office/drawing/2014/main" id="{B00BC585-BD21-95DF-76E5-931276AA5C88}"/>
              </a:ext>
            </a:extLst>
          </p:cNvPr>
          <p:cNvSpPr/>
          <p:nvPr/>
        </p:nvSpPr>
        <p:spPr>
          <a:xfrm>
            <a:off x="1409701" y="333376"/>
            <a:ext cx="933450" cy="990600"/>
          </a:xfrm>
          <a:custGeom>
            <a:avLst/>
            <a:gdLst/>
            <a:ahLst/>
            <a:cxnLst/>
            <a:rect l="l" t="t" r="r" b="b"/>
            <a:pathLst>
              <a:path w="1743075" h="1743075">
                <a:moveTo>
                  <a:pt x="0" y="0"/>
                </a:moveTo>
                <a:lnTo>
                  <a:pt x="1743075" y="0"/>
                </a:lnTo>
                <a:lnTo>
                  <a:pt x="1743075" y="1743075"/>
                </a:lnTo>
                <a:lnTo>
                  <a:pt x="0" y="1743075"/>
                </a:lnTo>
                <a:lnTo>
                  <a:pt x="0" y="0"/>
                </a:lnTo>
                <a:close/>
              </a:path>
            </a:pathLst>
          </a:custGeom>
          <a:blipFill>
            <a:blip r:embed="rId5"/>
            <a:stretch>
              <a:fillRect/>
            </a:stretch>
          </a:blipFill>
        </p:spPr>
      </p:sp>
      <p:pic>
        <p:nvPicPr>
          <p:cNvPr id="14" name="Video 13">
            <a:hlinkClick r:id="" action="ppaction://media"/>
            <a:extLst>
              <a:ext uri="{FF2B5EF4-FFF2-40B4-BE49-F238E27FC236}">
                <a16:creationId xmlns:a16="http://schemas.microsoft.com/office/drawing/2014/main" id="{02706100-8028-B687-58F3-B07FB47478F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2358628469"/>
      </p:ext>
    </p:extLst>
  </p:cSld>
  <p:clrMapOvr>
    <a:masterClrMapping/>
  </p:clrMapOvr>
  <mc:AlternateContent xmlns:mc="http://schemas.openxmlformats.org/markup-compatibility/2006">
    <mc:Choice xmlns:p14="http://schemas.microsoft.com/office/powerpoint/2010/main" Requires="p14">
      <p:transition spd="slow" p14:dur="2000" advTm="65642"/>
    </mc:Choice>
    <mc:Fallback>
      <p:transition spd="slow" advTm="656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C5C2D-BBC0-5753-FD17-B37B27D362FE}"/>
              </a:ext>
            </a:extLst>
          </p:cNvPr>
          <p:cNvSpPr>
            <a:spLocks noGrp="1"/>
          </p:cNvSpPr>
          <p:nvPr>
            <p:ph type="title"/>
          </p:nvPr>
        </p:nvSpPr>
        <p:spPr>
          <a:xfrm rot="20685902">
            <a:off x="1417321" y="2500249"/>
            <a:ext cx="9061704" cy="1120775"/>
          </a:xfrm>
        </p:spPr>
        <p:txBody>
          <a:bodyPr>
            <a:noAutofit/>
          </a:bodyPr>
          <a:lstStyle/>
          <a:p>
            <a:pPr algn="ctr"/>
            <a:r>
              <a:rPr lang="en-US" sz="9600" b="1" i="1" u="sng" dirty="0">
                <a:solidFill>
                  <a:schemeClr val="bg2"/>
                </a:solidFill>
                <a:latin typeface="+mn-lt"/>
              </a:rPr>
              <a:t>Thank You</a:t>
            </a:r>
            <a:endParaRPr lang="en-IN" sz="9600" b="1" i="1" u="sng" dirty="0">
              <a:solidFill>
                <a:schemeClr val="bg2"/>
              </a:solidFill>
              <a:latin typeface="+mn-lt"/>
            </a:endParaRPr>
          </a:p>
        </p:txBody>
      </p:sp>
      <p:pic>
        <p:nvPicPr>
          <p:cNvPr id="3" name="Video 2">
            <a:hlinkClick r:id="" action="ppaction://media"/>
            <a:extLst>
              <a:ext uri="{FF2B5EF4-FFF2-40B4-BE49-F238E27FC236}">
                <a16:creationId xmlns:a16="http://schemas.microsoft.com/office/drawing/2014/main" id="{005CA6CF-BFAC-1F23-1072-C9A20D412B2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2447649891"/>
      </p:ext>
    </p:extLst>
  </p:cSld>
  <p:clrMapOvr>
    <a:masterClrMapping/>
  </p:clrMapOvr>
  <mc:AlternateContent xmlns:mc="http://schemas.openxmlformats.org/markup-compatibility/2006">
    <mc:Choice xmlns:p14="http://schemas.microsoft.com/office/powerpoint/2010/main" Requires="p14">
      <p:transition spd="slow" p14:dur="2000" advTm="8663"/>
    </mc:Choice>
    <mc:Fallback>
      <p:transition spd="slow" advTm="8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AC772-90D5-D880-9A49-0D56A3C48521}"/>
              </a:ext>
            </a:extLst>
          </p:cNvPr>
          <p:cNvSpPr>
            <a:spLocks noGrp="1"/>
          </p:cNvSpPr>
          <p:nvPr>
            <p:ph type="ctrTitle"/>
          </p:nvPr>
        </p:nvSpPr>
        <p:spPr>
          <a:xfrm>
            <a:off x="1074801" y="0"/>
            <a:ext cx="9144000" cy="1014413"/>
          </a:xfrm>
        </p:spPr>
        <p:txBody>
          <a:bodyPr>
            <a:normAutofit/>
          </a:bodyPr>
          <a:lstStyle/>
          <a:p>
            <a:r>
              <a:rPr lang="en-US" b="1" i="1" u="sng" dirty="0">
                <a:solidFill>
                  <a:schemeClr val="bg2"/>
                </a:solidFill>
                <a:latin typeface="+mn-lt"/>
              </a:rPr>
              <a:t>Problem Statement</a:t>
            </a:r>
            <a:endParaRPr lang="en-IN" b="1" i="1" u="sng" dirty="0">
              <a:solidFill>
                <a:schemeClr val="bg2"/>
              </a:solidFill>
              <a:latin typeface="+mn-lt"/>
            </a:endParaRPr>
          </a:p>
        </p:txBody>
      </p:sp>
      <p:sp>
        <p:nvSpPr>
          <p:cNvPr id="3" name="Subtitle 2">
            <a:extLst>
              <a:ext uri="{FF2B5EF4-FFF2-40B4-BE49-F238E27FC236}">
                <a16:creationId xmlns:a16="http://schemas.microsoft.com/office/drawing/2014/main" id="{E7948705-A509-938C-4141-F70D7CB2EB11}"/>
              </a:ext>
            </a:extLst>
          </p:cNvPr>
          <p:cNvSpPr>
            <a:spLocks noGrp="1"/>
          </p:cNvSpPr>
          <p:nvPr>
            <p:ph type="subTitle" idx="1"/>
          </p:nvPr>
        </p:nvSpPr>
        <p:spPr>
          <a:xfrm>
            <a:off x="1376553" y="1440576"/>
            <a:ext cx="9144000" cy="5170535"/>
          </a:xfrm>
        </p:spPr>
        <p:txBody>
          <a:bodyPr>
            <a:noAutofit/>
          </a:bodyPr>
          <a:lstStyle/>
          <a:p>
            <a:pPr algn="just"/>
            <a:r>
              <a:rPr lang="en-US" sz="2800" b="1" dirty="0">
                <a:solidFill>
                  <a:schemeClr val="bg2"/>
                </a:solidFill>
              </a:rPr>
              <a:t>AtliQ Grands proudly owns a collection of five hotels in the major Indian cities such as Delhi, Mumbai, Hyderabad, Bangalore. </a:t>
            </a:r>
          </a:p>
          <a:p>
            <a:pPr algn="just"/>
            <a:r>
              <a:rPr lang="en-US" sz="2800" b="1" dirty="0">
                <a:solidFill>
                  <a:schemeClr val="bg2"/>
                </a:solidFill>
              </a:rPr>
              <a:t>"AtliQ Grands, a well-established player in India's hotel industry, is facing tough competition and declining revenue in the luxury and business hotel sector. This is because of poor decisions and strong competitors. To fix this, their management team has decided to use data and smart strategies. They don't have their own data experts, so they are hiring an outside company to help them make better decisions and win back customers and money."</a:t>
            </a:r>
          </a:p>
          <a:p>
            <a:pPr algn="just"/>
            <a:endParaRPr lang="en-IN" sz="2800" b="1" dirty="0">
              <a:solidFill>
                <a:schemeClr val="bg2"/>
              </a:solidFill>
            </a:endParaRPr>
          </a:p>
        </p:txBody>
      </p:sp>
      <p:pic>
        <p:nvPicPr>
          <p:cNvPr id="7" name="Video 6">
            <a:hlinkClick r:id="" action="ppaction://media"/>
            <a:extLst>
              <a:ext uri="{FF2B5EF4-FFF2-40B4-BE49-F238E27FC236}">
                <a16:creationId xmlns:a16="http://schemas.microsoft.com/office/drawing/2014/main" id="{D7C34A98-A4A3-7E29-A5CE-988CFC3EEB7B}"/>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4070788616"/>
      </p:ext>
    </p:extLst>
  </p:cSld>
  <p:clrMapOvr>
    <a:masterClrMapping/>
  </p:clrMapOvr>
  <mc:AlternateContent xmlns:mc="http://schemas.openxmlformats.org/markup-compatibility/2006">
    <mc:Choice xmlns:p14="http://schemas.microsoft.com/office/powerpoint/2010/main" Requires="p14">
      <p:transition spd="slow" p14:dur="2000" advTm="17943"/>
    </mc:Choice>
    <mc:Fallback>
      <p:transition spd="slow" advTm="17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AC772-90D5-D880-9A49-0D56A3C48521}"/>
              </a:ext>
            </a:extLst>
          </p:cNvPr>
          <p:cNvSpPr>
            <a:spLocks noGrp="1"/>
          </p:cNvSpPr>
          <p:nvPr>
            <p:ph type="ctrTitle"/>
          </p:nvPr>
        </p:nvSpPr>
        <p:spPr>
          <a:xfrm>
            <a:off x="1238250" y="378618"/>
            <a:ext cx="9144000" cy="1014413"/>
          </a:xfrm>
        </p:spPr>
        <p:txBody>
          <a:bodyPr>
            <a:normAutofit/>
          </a:bodyPr>
          <a:lstStyle/>
          <a:p>
            <a:r>
              <a:rPr lang="en-US" b="1" i="1" u="sng" dirty="0">
                <a:solidFill>
                  <a:schemeClr val="bg2"/>
                </a:solidFill>
                <a:latin typeface="+mn-lt"/>
              </a:rPr>
              <a:t>Dataset Details</a:t>
            </a:r>
            <a:endParaRPr lang="en-IN" b="1" i="1" u="sng" dirty="0">
              <a:solidFill>
                <a:schemeClr val="bg2"/>
              </a:solidFill>
              <a:latin typeface="+mn-lt"/>
            </a:endParaRPr>
          </a:p>
        </p:txBody>
      </p:sp>
      <p:sp>
        <p:nvSpPr>
          <p:cNvPr id="3" name="Subtitle 2">
            <a:extLst>
              <a:ext uri="{FF2B5EF4-FFF2-40B4-BE49-F238E27FC236}">
                <a16:creationId xmlns:a16="http://schemas.microsoft.com/office/drawing/2014/main" id="{E7948705-A509-938C-4141-F70D7CB2EB11}"/>
              </a:ext>
            </a:extLst>
          </p:cNvPr>
          <p:cNvSpPr>
            <a:spLocks noGrp="1"/>
          </p:cNvSpPr>
          <p:nvPr>
            <p:ph type="subTitle" idx="1"/>
          </p:nvPr>
        </p:nvSpPr>
        <p:spPr>
          <a:xfrm>
            <a:off x="647700" y="2020094"/>
            <a:ext cx="10610850" cy="1113631"/>
          </a:xfrm>
        </p:spPr>
        <p:txBody>
          <a:bodyPr>
            <a:noAutofit/>
          </a:bodyPr>
          <a:lstStyle/>
          <a:p>
            <a:r>
              <a:rPr lang="en-IN" sz="2800" i="1" dirty="0">
                <a:solidFill>
                  <a:schemeClr val="bg2"/>
                </a:solidFill>
                <a:latin typeface="Arial" panose="020B0604020202020204" pitchFamily="34" charset="0"/>
                <a:cs typeface="Arial" panose="020B0604020202020204" pitchFamily="34" charset="0"/>
              </a:rPr>
              <a:t>We are provided with 3 months booking details data of all the AtliQ hotels.</a:t>
            </a:r>
          </a:p>
          <a:p>
            <a:r>
              <a:rPr lang="en-IN" sz="2800" i="1" dirty="0">
                <a:solidFill>
                  <a:schemeClr val="bg2"/>
                </a:solidFill>
                <a:latin typeface="Arial" panose="020B0604020202020204" pitchFamily="34" charset="0"/>
                <a:cs typeface="Arial" panose="020B0604020202020204" pitchFamily="34" charset="0"/>
              </a:rPr>
              <a:t>Dataset contains 5 excel files:</a:t>
            </a:r>
          </a:p>
          <a:p>
            <a:pPr marL="914400" lvl="1" indent="-457200" algn="l">
              <a:buFont typeface="Arial" panose="020B0604020202020204" pitchFamily="34" charset="0"/>
              <a:buChar char="•"/>
            </a:pPr>
            <a:r>
              <a:rPr lang="en-IN" sz="2800" i="1" dirty="0">
                <a:solidFill>
                  <a:schemeClr val="bg2"/>
                </a:solidFill>
                <a:latin typeface="Arial" panose="020B0604020202020204" pitchFamily="34" charset="0"/>
                <a:cs typeface="Arial" panose="020B0604020202020204" pitchFamily="34" charset="0"/>
              </a:rPr>
              <a:t>Dim_date</a:t>
            </a:r>
          </a:p>
          <a:p>
            <a:pPr marL="914400" lvl="1" indent="-457200" algn="l">
              <a:buFont typeface="Arial" panose="020B0604020202020204" pitchFamily="34" charset="0"/>
              <a:buChar char="•"/>
            </a:pPr>
            <a:r>
              <a:rPr lang="en-IN" sz="2800" i="1" dirty="0">
                <a:solidFill>
                  <a:schemeClr val="bg2"/>
                </a:solidFill>
                <a:latin typeface="Arial" panose="020B0604020202020204" pitchFamily="34" charset="0"/>
                <a:cs typeface="Arial" panose="020B0604020202020204" pitchFamily="34" charset="0"/>
              </a:rPr>
              <a:t>Dim_hotels</a:t>
            </a:r>
          </a:p>
          <a:p>
            <a:pPr marL="914400" lvl="1" indent="-457200" algn="l">
              <a:buFont typeface="Arial" panose="020B0604020202020204" pitchFamily="34" charset="0"/>
              <a:buChar char="•"/>
            </a:pPr>
            <a:r>
              <a:rPr lang="en-IN" sz="2800" i="1" dirty="0">
                <a:solidFill>
                  <a:schemeClr val="bg2"/>
                </a:solidFill>
                <a:latin typeface="Arial" panose="020B0604020202020204" pitchFamily="34" charset="0"/>
                <a:cs typeface="Arial" panose="020B0604020202020204" pitchFamily="34" charset="0"/>
              </a:rPr>
              <a:t>Dim_rooms</a:t>
            </a:r>
          </a:p>
          <a:p>
            <a:pPr marL="914400" lvl="1" indent="-457200" algn="l">
              <a:buFont typeface="Arial" panose="020B0604020202020204" pitchFamily="34" charset="0"/>
              <a:buChar char="•"/>
            </a:pPr>
            <a:r>
              <a:rPr lang="en-IN" sz="2800" i="1" dirty="0">
                <a:solidFill>
                  <a:schemeClr val="bg2"/>
                </a:solidFill>
                <a:latin typeface="Arial" panose="020B0604020202020204" pitchFamily="34" charset="0"/>
                <a:cs typeface="Arial" panose="020B0604020202020204" pitchFamily="34" charset="0"/>
              </a:rPr>
              <a:t>Fact_aggregated_bookings</a:t>
            </a:r>
          </a:p>
          <a:p>
            <a:pPr marL="914400" lvl="1" indent="-457200" algn="l">
              <a:buFont typeface="Arial" panose="020B0604020202020204" pitchFamily="34" charset="0"/>
              <a:buChar char="•"/>
            </a:pPr>
            <a:r>
              <a:rPr lang="en-IN" sz="2800" i="1" dirty="0">
                <a:solidFill>
                  <a:schemeClr val="bg2"/>
                </a:solidFill>
                <a:latin typeface="Arial" panose="020B0604020202020204" pitchFamily="34" charset="0"/>
                <a:cs typeface="Arial" panose="020B0604020202020204" pitchFamily="34" charset="0"/>
              </a:rPr>
              <a:t>Fact_bookings</a:t>
            </a:r>
          </a:p>
          <a:p>
            <a:pPr marL="914400" lvl="1" indent="-457200" algn="l">
              <a:buFont typeface="Arial" panose="020B0604020202020204" pitchFamily="34" charset="0"/>
              <a:buChar char="•"/>
            </a:pPr>
            <a:r>
              <a:rPr lang="en-IN" sz="2800" i="1" dirty="0">
                <a:solidFill>
                  <a:schemeClr val="bg2"/>
                </a:solidFill>
                <a:latin typeface="Arial" panose="020B0604020202020204" pitchFamily="34" charset="0"/>
                <a:cs typeface="Arial" panose="020B0604020202020204" pitchFamily="34" charset="0"/>
              </a:rPr>
              <a:t>Metric list excel file</a:t>
            </a:r>
          </a:p>
          <a:p>
            <a:pPr marL="914400" lvl="1" indent="-457200" algn="l">
              <a:buFont typeface="Arial" panose="020B0604020202020204" pitchFamily="34" charset="0"/>
              <a:buChar char="•"/>
            </a:pPr>
            <a:r>
              <a:rPr lang="en-IN" sz="2800" i="1" dirty="0">
                <a:solidFill>
                  <a:schemeClr val="bg2"/>
                </a:solidFill>
                <a:latin typeface="Arial" panose="020B0604020202020204" pitchFamily="34" charset="0"/>
                <a:cs typeface="Arial" panose="020B0604020202020204" pitchFamily="34" charset="0"/>
              </a:rPr>
              <a:t>Mock-up Dashboard </a:t>
            </a:r>
          </a:p>
          <a:p>
            <a:endParaRPr lang="en-IN" sz="2800" b="1" i="1" dirty="0">
              <a:solidFill>
                <a:schemeClr val="bg2"/>
              </a:solidFill>
              <a:latin typeface="Arial" panose="020B0604020202020204" pitchFamily="34" charset="0"/>
              <a:cs typeface="Arial" panose="020B0604020202020204" pitchFamily="34" charset="0"/>
            </a:endParaRPr>
          </a:p>
        </p:txBody>
      </p:sp>
      <p:pic>
        <p:nvPicPr>
          <p:cNvPr id="7" name="Video 6">
            <a:hlinkClick r:id="" action="ppaction://media"/>
            <a:extLst>
              <a:ext uri="{FF2B5EF4-FFF2-40B4-BE49-F238E27FC236}">
                <a16:creationId xmlns:a16="http://schemas.microsoft.com/office/drawing/2014/main" id="{C84AE2F4-8CAD-6ECD-5CD6-F93E3A5728A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1898229276"/>
      </p:ext>
    </p:extLst>
  </p:cSld>
  <p:clrMapOvr>
    <a:masterClrMapping/>
  </p:clrMapOvr>
  <mc:AlternateContent xmlns:mc="http://schemas.openxmlformats.org/markup-compatibility/2006">
    <mc:Choice xmlns:p14="http://schemas.microsoft.com/office/powerpoint/2010/main" Requires="p14">
      <p:transition spd="slow" p14:dur="2000" advTm="19372"/>
    </mc:Choice>
    <mc:Fallback>
      <p:transition spd="slow" advTm="19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AC772-90D5-D880-9A49-0D56A3C48521}"/>
              </a:ext>
            </a:extLst>
          </p:cNvPr>
          <p:cNvSpPr>
            <a:spLocks noGrp="1"/>
          </p:cNvSpPr>
          <p:nvPr>
            <p:ph type="ctrTitle" idx="4294967295"/>
          </p:nvPr>
        </p:nvSpPr>
        <p:spPr>
          <a:xfrm>
            <a:off x="3752850" y="247138"/>
            <a:ext cx="4848225" cy="1014413"/>
          </a:xfrm>
        </p:spPr>
        <p:txBody>
          <a:bodyPr>
            <a:normAutofit fontScale="90000"/>
          </a:bodyPr>
          <a:lstStyle/>
          <a:p>
            <a:r>
              <a:rPr lang="en-IN" b="1" i="1" u="sng" dirty="0">
                <a:solidFill>
                  <a:schemeClr val="bg2"/>
                </a:solidFill>
                <a:latin typeface="+mn-lt"/>
              </a:rPr>
              <a:t>Mock-up Dashboard </a:t>
            </a:r>
          </a:p>
        </p:txBody>
      </p:sp>
      <p:pic>
        <p:nvPicPr>
          <p:cNvPr id="6" name="Content Placeholder 2" descr="Graphical user interface, chart">
            <a:extLst>
              <a:ext uri="{FF2B5EF4-FFF2-40B4-BE49-F238E27FC236}">
                <a16:creationId xmlns:a16="http://schemas.microsoft.com/office/drawing/2014/main" id="{B19CA8BC-4AA1-C84E-0678-A3C07376B9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4114" y="1261551"/>
            <a:ext cx="8159774" cy="5099860"/>
          </a:xfrm>
          <a:prstGeom prst="rect">
            <a:avLst/>
          </a:prstGeom>
        </p:spPr>
      </p:pic>
      <p:pic>
        <p:nvPicPr>
          <p:cNvPr id="5" name="Video 4">
            <a:hlinkClick r:id="" action="ppaction://media"/>
            <a:extLst>
              <a:ext uri="{FF2B5EF4-FFF2-40B4-BE49-F238E27FC236}">
                <a16:creationId xmlns:a16="http://schemas.microsoft.com/office/drawing/2014/main" id="{BBFAFEDD-FD50-594B-D48B-56586E83E92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4284757677"/>
      </p:ext>
    </p:extLst>
  </p:cSld>
  <p:clrMapOvr>
    <a:masterClrMapping/>
  </p:clrMapOvr>
  <mc:AlternateContent xmlns:mc="http://schemas.openxmlformats.org/markup-compatibility/2006">
    <mc:Choice xmlns:p14="http://schemas.microsoft.com/office/powerpoint/2010/main" Requires="p14">
      <p:transition spd="slow" p14:dur="2000" advTm="5809"/>
    </mc:Choice>
    <mc:Fallback>
      <p:transition spd="slow" advTm="58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8" name="Arrow: Down 7">
            <a:extLst>
              <a:ext uri="{FF2B5EF4-FFF2-40B4-BE49-F238E27FC236}">
                <a16:creationId xmlns:a16="http://schemas.microsoft.com/office/drawing/2014/main" id="{B5D1207B-7408-AE46-778B-92096AB4E8D3}"/>
              </a:ext>
            </a:extLst>
          </p:cNvPr>
          <p:cNvSpPr/>
          <p:nvPr/>
        </p:nvSpPr>
        <p:spPr>
          <a:xfrm rot="2070035">
            <a:off x="1876623" y="2234054"/>
            <a:ext cx="359595" cy="657546"/>
          </a:xfrm>
          <a:prstGeom prst="downArrow">
            <a:avLst/>
          </a:prstGeom>
          <a:solidFill>
            <a:schemeClr val="tx2">
              <a:lumMod val="5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2"/>
              </a:solidFill>
            </a:endParaRPr>
          </a:p>
        </p:txBody>
      </p:sp>
      <p:sp>
        <p:nvSpPr>
          <p:cNvPr id="9" name="Arrow: Down 8">
            <a:extLst>
              <a:ext uri="{FF2B5EF4-FFF2-40B4-BE49-F238E27FC236}">
                <a16:creationId xmlns:a16="http://schemas.microsoft.com/office/drawing/2014/main" id="{83D06474-805D-611D-5EDE-3A9259B2638B}"/>
              </a:ext>
            </a:extLst>
          </p:cNvPr>
          <p:cNvSpPr/>
          <p:nvPr/>
        </p:nvSpPr>
        <p:spPr>
          <a:xfrm rot="920302">
            <a:off x="4169678" y="2287581"/>
            <a:ext cx="359595" cy="657546"/>
          </a:xfrm>
          <a:prstGeom prst="downArrow">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2"/>
              </a:solidFill>
            </a:endParaRPr>
          </a:p>
        </p:txBody>
      </p:sp>
      <p:sp>
        <p:nvSpPr>
          <p:cNvPr id="10" name="Arrow: Down 9">
            <a:extLst>
              <a:ext uri="{FF2B5EF4-FFF2-40B4-BE49-F238E27FC236}">
                <a16:creationId xmlns:a16="http://schemas.microsoft.com/office/drawing/2014/main" id="{1D1E8BAD-0DCA-490D-0B4E-BBF8DD316063}"/>
              </a:ext>
            </a:extLst>
          </p:cNvPr>
          <p:cNvSpPr/>
          <p:nvPr/>
        </p:nvSpPr>
        <p:spPr>
          <a:xfrm rot="20360180">
            <a:off x="7093553" y="2327797"/>
            <a:ext cx="359595" cy="657546"/>
          </a:xfrm>
          <a:prstGeom prst="downArrow">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2"/>
              </a:solidFill>
            </a:endParaRPr>
          </a:p>
        </p:txBody>
      </p:sp>
      <p:sp>
        <p:nvSpPr>
          <p:cNvPr id="11" name="Arrow: Down 10">
            <a:extLst>
              <a:ext uri="{FF2B5EF4-FFF2-40B4-BE49-F238E27FC236}">
                <a16:creationId xmlns:a16="http://schemas.microsoft.com/office/drawing/2014/main" id="{FE433897-764C-517B-2579-E13A41176014}"/>
              </a:ext>
            </a:extLst>
          </p:cNvPr>
          <p:cNvSpPr/>
          <p:nvPr/>
        </p:nvSpPr>
        <p:spPr>
          <a:xfrm rot="18838286">
            <a:off x="9308351" y="2227250"/>
            <a:ext cx="359595" cy="657546"/>
          </a:xfrm>
          <a:prstGeom prst="downArrow">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2"/>
              </a:solidFill>
            </a:endParaRPr>
          </a:p>
        </p:txBody>
      </p:sp>
      <p:sp>
        <p:nvSpPr>
          <p:cNvPr id="12" name="TextBox 11">
            <a:extLst>
              <a:ext uri="{FF2B5EF4-FFF2-40B4-BE49-F238E27FC236}">
                <a16:creationId xmlns:a16="http://schemas.microsoft.com/office/drawing/2014/main" id="{7D3A11F3-4E24-5255-1746-EED878EC27BF}"/>
              </a:ext>
            </a:extLst>
          </p:cNvPr>
          <p:cNvSpPr txBox="1"/>
          <p:nvPr/>
        </p:nvSpPr>
        <p:spPr>
          <a:xfrm>
            <a:off x="744214" y="3615934"/>
            <a:ext cx="1469569" cy="461665"/>
          </a:xfrm>
          <a:prstGeom prst="rect">
            <a:avLst/>
          </a:prstGeom>
          <a:solidFill>
            <a:schemeClr val="tx2">
              <a:lumMod val="50000"/>
            </a:schemeClr>
          </a:solidFill>
        </p:spPr>
        <p:txBody>
          <a:bodyPr wrap="none" rtlCol="0">
            <a:spAutoFit/>
          </a:bodyPr>
          <a:lstStyle/>
          <a:p>
            <a:r>
              <a:rPr lang="en-IN" sz="2400" b="1" dirty="0">
                <a:solidFill>
                  <a:schemeClr val="bg2"/>
                </a:solidFill>
              </a:rPr>
              <a:t>Bangalore</a:t>
            </a:r>
          </a:p>
        </p:txBody>
      </p:sp>
      <p:sp>
        <p:nvSpPr>
          <p:cNvPr id="13" name="TextBox 12">
            <a:extLst>
              <a:ext uri="{FF2B5EF4-FFF2-40B4-BE49-F238E27FC236}">
                <a16:creationId xmlns:a16="http://schemas.microsoft.com/office/drawing/2014/main" id="{063CBDCA-3486-5B80-429B-1560C40FD837}"/>
              </a:ext>
            </a:extLst>
          </p:cNvPr>
          <p:cNvSpPr txBox="1"/>
          <p:nvPr/>
        </p:nvSpPr>
        <p:spPr>
          <a:xfrm>
            <a:off x="3534311" y="3615934"/>
            <a:ext cx="1261884" cy="461665"/>
          </a:xfrm>
          <a:prstGeom prst="rect">
            <a:avLst/>
          </a:prstGeom>
          <a:solidFill>
            <a:schemeClr val="tx2">
              <a:lumMod val="50000"/>
            </a:schemeClr>
          </a:solidFill>
        </p:spPr>
        <p:txBody>
          <a:bodyPr wrap="none" rtlCol="0">
            <a:spAutoFit/>
          </a:bodyPr>
          <a:lstStyle/>
          <a:p>
            <a:r>
              <a:rPr lang="en-IN" sz="2400" b="1" dirty="0">
                <a:solidFill>
                  <a:schemeClr val="bg2"/>
                </a:solidFill>
              </a:rPr>
              <a:t>Mumbai</a:t>
            </a:r>
          </a:p>
        </p:txBody>
      </p:sp>
      <p:sp>
        <p:nvSpPr>
          <p:cNvPr id="14" name="TextBox 13">
            <a:extLst>
              <a:ext uri="{FF2B5EF4-FFF2-40B4-BE49-F238E27FC236}">
                <a16:creationId xmlns:a16="http://schemas.microsoft.com/office/drawing/2014/main" id="{92517B8E-58C3-7F89-7917-9E2DB950BA7B}"/>
              </a:ext>
            </a:extLst>
          </p:cNvPr>
          <p:cNvSpPr txBox="1"/>
          <p:nvPr/>
        </p:nvSpPr>
        <p:spPr>
          <a:xfrm>
            <a:off x="6989101" y="3615934"/>
            <a:ext cx="1578702" cy="461665"/>
          </a:xfrm>
          <a:prstGeom prst="rect">
            <a:avLst/>
          </a:prstGeom>
          <a:solidFill>
            <a:schemeClr val="tx2">
              <a:lumMod val="50000"/>
            </a:schemeClr>
          </a:solidFill>
        </p:spPr>
        <p:txBody>
          <a:bodyPr wrap="none" rtlCol="0">
            <a:spAutoFit/>
          </a:bodyPr>
          <a:lstStyle/>
          <a:p>
            <a:r>
              <a:rPr lang="en-IN" sz="2400" b="1" dirty="0">
                <a:solidFill>
                  <a:schemeClr val="bg2"/>
                </a:solidFill>
              </a:rPr>
              <a:t>Hyderabad</a:t>
            </a:r>
          </a:p>
        </p:txBody>
      </p:sp>
      <p:sp>
        <p:nvSpPr>
          <p:cNvPr id="15" name="TextBox 14">
            <a:extLst>
              <a:ext uri="{FF2B5EF4-FFF2-40B4-BE49-F238E27FC236}">
                <a16:creationId xmlns:a16="http://schemas.microsoft.com/office/drawing/2014/main" id="{CB4BE9B0-882A-4550-E504-336C63BA7DE5}"/>
              </a:ext>
            </a:extLst>
          </p:cNvPr>
          <p:cNvSpPr txBox="1"/>
          <p:nvPr/>
        </p:nvSpPr>
        <p:spPr>
          <a:xfrm>
            <a:off x="10089223" y="3654933"/>
            <a:ext cx="849913" cy="461665"/>
          </a:xfrm>
          <a:prstGeom prst="rect">
            <a:avLst/>
          </a:prstGeom>
          <a:solidFill>
            <a:schemeClr val="tx2">
              <a:lumMod val="50000"/>
            </a:schemeClr>
          </a:solidFill>
        </p:spPr>
        <p:txBody>
          <a:bodyPr wrap="none" rtlCol="0">
            <a:spAutoFit/>
          </a:bodyPr>
          <a:lstStyle/>
          <a:p>
            <a:r>
              <a:rPr lang="en-IN" sz="2400" b="1" dirty="0">
                <a:solidFill>
                  <a:schemeClr val="bg2"/>
                </a:solidFill>
              </a:rPr>
              <a:t>Delhi</a:t>
            </a:r>
          </a:p>
        </p:txBody>
      </p:sp>
      <p:sp>
        <p:nvSpPr>
          <p:cNvPr id="16" name="Oval 15">
            <a:extLst>
              <a:ext uri="{FF2B5EF4-FFF2-40B4-BE49-F238E27FC236}">
                <a16:creationId xmlns:a16="http://schemas.microsoft.com/office/drawing/2014/main" id="{8C0A4473-12AD-D8A1-EA44-D7D0198DF634}"/>
              </a:ext>
            </a:extLst>
          </p:cNvPr>
          <p:cNvSpPr/>
          <p:nvPr/>
        </p:nvSpPr>
        <p:spPr>
          <a:xfrm>
            <a:off x="3871323" y="1218176"/>
            <a:ext cx="4017195" cy="729884"/>
          </a:xfrm>
          <a:prstGeom prst="ellipse">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b="1" dirty="0">
                <a:solidFill>
                  <a:schemeClr val="bg2"/>
                </a:solidFill>
              </a:rPr>
              <a:t>AtliQ</a:t>
            </a:r>
          </a:p>
        </p:txBody>
      </p:sp>
      <p:sp>
        <p:nvSpPr>
          <p:cNvPr id="17" name="TextBox 16">
            <a:extLst>
              <a:ext uri="{FF2B5EF4-FFF2-40B4-BE49-F238E27FC236}">
                <a16:creationId xmlns:a16="http://schemas.microsoft.com/office/drawing/2014/main" id="{86D266D3-17C4-E628-F5DC-8147CB8CD0FA}"/>
              </a:ext>
            </a:extLst>
          </p:cNvPr>
          <p:cNvSpPr txBox="1"/>
          <p:nvPr/>
        </p:nvSpPr>
        <p:spPr>
          <a:xfrm>
            <a:off x="3112152" y="4461606"/>
            <a:ext cx="2106202" cy="2031325"/>
          </a:xfrm>
          <a:prstGeom prst="rect">
            <a:avLst/>
          </a:prstGeom>
          <a:solidFill>
            <a:schemeClr val="tx2">
              <a:lumMod val="50000"/>
            </a:schemeClr>
          </a:solidFill>
          <a:ln>
            <a:solidFill>
              <a:schemeClr val="accent1"/>
            </a:solidFill>
          </a:ln>
        </p:spPr>
        <p:txBody>
          <a:bodyPr wrap="square" rtlCol="0">
            <a:spAutoFit/>
          </a:bodyPr>
          <a:lstStyle/>
          <a:p>
            <a:pPr algn="ctr"/>
            <a:r>
              <a:rPr lang="en-IN" b="1" dirty="0">
                <a:solidFill>
                  <a:schemeClr val="bg2"/>
                </a:solidFill>
              </a:rPr>
              <a:t>Atliq Bay</a:t>
            </a:r>
          </a:p>
          <a:p>
            <a:pPr algn="ctr"/>
            <a:r>
              <a:rPr lang="en-IN" b="1" dirty="0">
                <a:solidFill>
                  <a:schemeClr val="bg2"/>
                </a:solidFill>
              </a:rPr>
              <a:t>Atliq Blu</a:t>
            </a:r>
          </a:p>
          <a:p>
            <a:pPr algn="ctr"/>
            <a:r>
              <a:rPr lang="en-IN" b="1" dirty="0">
                <a:solidFill>
                  <a:schemeClr val="bg2"/>
                </a:solidFill>
              </a:rPr>
              <a:t>Atliq City</a:t>
            </a:r>
          </a:p>
          <a:p>
            <a:pPr algn="ctr"/>
            <a:r>
              <a:rPr lang="en-IN" b="1" dirty="0">
                <a:solidFill>
                  <a:schemeClr val="bg2"/>
                </a:solidFill>
              </a:rPr>
              <a:t>Atliq Exotica</a:t>
            </a:r>
          </a:p>
          <a:p>
            <a:pPr algn="ctr"/>
            <a:r>
              <a:rPr lang="en-IN" b="1" dirty="0">
                <a:solidFill>
                  <a:schemeClr val="bg2"/>
                </a:solidFill>
              </a:rPr>
              <a:t>Atliq Grands</a:t>
            </a:r>
          </a:p>
          <a:p>
            <a:pPr algn="ctr"/>
            <a:r>
              <a:rPr lang="en-IN" b="1" dirty="0">
                <a:solidFill>
                  <a:schemeClr val="bg2"/>
                </a:solidFill>
              </a:rPr>
              <a:t>Atliq Palace</a:t>
            </a:r>
          </a:p>
          <a:p>
            <a:pPr algn="ctr"/>
            <a:r>
              <a:rPr lang="en-IN" b="1" dirty="0">
                <a:solidFill>
                  <a:schemeClr val="bg2"/>
                </a:solidFill>
              </a:rPr>
              <a:t>Atliq Seasons</a:t>
            </a:r>
          </a:p>
        </p:txBody>
      </p:sp>
      <p:sp>
        <p:nvSpPr>
          <p:cNvPr id="18" name="TextBox 17">
            <a:extLst>
              <a:ext uri="{FF2B5EF4-FFF2-40B4-BE49-F238E27FC236}">
                <a16:creationId xmlns:a16="http://schemas.microsoft.com/office/drawing/2014/main" id="{B02E84ED-2E2D-15D4-A4C5-1B6DB5A87A26}"/>
              </a:ext>
            </a:extLst>
          </p:cNvPr>
          <p:cNvSpPr txBox="1"/>
          <p:nvPr/>
        </p:nvSpPr>
        <p:spPr>
          <a:xfrm>
            <a:off x="744214" y="4550596"/>
            <a:ext cx="1366721" cy="1754326"/>
          </a:xfrm>
          <a:prstGeom prst="rect">
            <a:avLst/>
          </a:prstGeom>
          <a:solidFill>
            <a:schemeClr val="tx2">
              <a:lumMod val="50000"/>
            </a:schemeClr>
          </a:solidFill>
          <a:ln>
            <a:solidFill>
              <a:schemeClr val="accent1"/>
            </a:solidFill>
          </a:ln>
        </p:spPr>
        <p:txBody>
          <a:bodyPr wrap="none" rtlCol="0">
            <a:spAutoFit/>
          </a:bodyPr>
          <a:lstStyle/>
          <a:p>
            <a:pPr algn="ctr"/>
            <a:r>
              <a:rPr lang="en-IN" b="1" dirty="0">
                <a:solidFill>
                  <a:schemeClr val="bg2"/>
                </a:solidFill>
              </a:rPr>
              <a:t>Atliq Bay</a:t>
            </a:r>
          </a:p>
          <a:p>
            <a:pPr algn="ctr"/>
            <a:r>
              <a:rPr lang="en-IN" b="1" dirty="0">
                <a:solidFill>
                  <a:schemeClr val="bg2"/>
                </a:solidFill>
              </a:rPr>
              <a:t>Atliq Blu</a:t>
            </a:r>
          </a:p>
          <a:p>
            <a:pPr algn="ctr"/>
            <a:r>
              <a:rPr lang="en-IN" b="1" dirty="0">
                <a:solidFill>
                  <a:schemeClr val="bg2"/>
                </a:solidFill>
              </a:rPr>
              <a:t>Atliq City</a:t>
            </a:r>
          </a:p>
          <a:p>
            <a:pPr algn="ctr"/>
            <a:r>
              <a:rPr lang="en-IN" b="1" dirty="0">
                <a:solidFill>
                  <a:schemeClr val="bg2"/>
                </a:solidFill>
              </a:rPr>
              <a:t>Atliq Exotica</a:t>
            </a:r>
          </a:p>
          <a:p>
            <a:pPr algn="ctr"/>
            <a:r>
              <a:rPr lang="en-IN" b="1" dirty="0">
                <a:solidFill>
                  <a:schemeClr val="bg2"/>
                </a:solidFill>
              </a:rPr>
              <a:t>Atliq Grands</a:t>
            </a:r>
          </a:p>
          <a:p>
            <a:pPr algn="ctr"/>
            <a:r>
              <a:rPr lang="en-IN" b="1" dirty="0">
                <a:solidFill>
                  <a:schemeClr val="bg2"/>
                </a:solidFill>
              </a:rPr>
              <a:t>Atliq Palace</a:t>
            </a:r>
          </a:p>
        </p:txBody>
      </p:sp>
      <p:sp>
        <p:nvSpPr>
          <p:cNvPr id="19" name="TextBox 18">
            <a:extLst>
              <a:ext uri="{FF2B5EF4-FFF2-40B4-BE49-F238E27FC236}">
                <a16:creationId xmlns:a16="http://schemas.microsoft.com/office/drawing/2014/main" id="{3D400E52-BA87-268F-EAFD-F32A224A54BD}"/>
              </a:ext>
            </a:extLst>
          </p:cNvPr>
          <p:cNvSpPr txBox="1"/>
          <p:nvPr/>
        </p:nvSpPr>
        <p:spPr>
          <a:xfrm>
            <a:off x="9937279" y="4442176"/>
            <a:ext cx="1361911" cy="1477328"/>
          </a:xfrm>
          <a:prstGeom prst="rect">
            <a:avLst/>
          </a:prstGeom>
          <a:solidFill>
            <a:schemeClr val="tx2">
              <a:lumMod val="50000"/>
            </a:schemeClr>
          </a:solidFill>
          <a:ln>
            <a:solidFill>
              <a:schemeClr val="accent1"/>
            </a:solidFill>
          </a:ln>
        </p:spPr>
        <p:txBody>
          <a:bodyPr wrap="none" rtlCol="0">
            <a:spAutoFit/>
          </a:bodyPr>
          <a:lstStyle/>
          <a:p>
            <a:pPr algn="ctr"/>
            <a:r>
              <a:rPr lang="en-IN" b="1" dirty="0">
                <a:solidFill>
                  <a:schemeClr val="bg2"/>
                </a:solidFill>
              </a:rPr>
              <a:t>Atliq Bay</a:t>
            </a:r>
          </a:p>
          <a:p>
            <a:pPr algn="ctr"/>
            <a:r>
              <a:rPr lang="en-IN" b="1" dirty="0">
                <a:solidFill>
                  <a:schemeClr val="bg2"/>
                </a:solidFill>
              </a:rPr>
              <a:t>Atliq Blu</a:t>
            </a:r>
          </a:p>
          <a:p>
            <a:pPr algn="ctr"/>
            <a:r>
              <a:rPr lang="en-IN" b="1" dirty="0">
                <a:solidFill>
                  <a:schemeClr val="bg2"/>
                </a:solidFill>
              </a:rPr>
              <a:t>Atliq City</a:t>
            </a:r>
          </a:p>
          <a:p>
            <a:pPr algn="ctr"/>
            <a:r>
              <a:rPr lang="en-IN" b="1" dirty="0">
                <a:solidFill>
                  <a:schemeClr val="bg2"/>
                </a:solidFill>
              </a:rPr>
              <a:t>Atliq Grands</a:t>
            </a:r>
          </a:p>
          <a:p>
            <a:pPr algn="ctr"/>
            <a:r>
              <a:rPr lang="en-IN" b="1" dirty="0">
                <a:solidFill>
                  <a:schemeClr val="bg2"/>
                </a:solidFill>
              </a:rPr>
              <a:t>Atliq Palace</a:t>
            </a:r>
          </a:p>
        </p:txBody>
      </p:sp>
      <p:sp>
        <p:nvSpPr>
          <p:cNvPr id="20" name="TextBox 19">
            <a:extLst>
              <a:ext uri="{FF2B5EF4-FFF2-40B4-BE49-F238E27FC236}">
                <a16:creationId xmlns:a16="http://schemas.microsoft.com/office/drawing/2014/main" id="{373DE288-30F7-52BD-2135-5B386DEBED38}"/>
              </a:ext>
            </a:extLst>
          </p:cNvPr>
          <p:cNvSpPr txBox="1"/>
          <p:nvPr/>
        </p:nvSpPr>
        <p:spPr>
          <a:xfrm>
            <a:off x="7084414" y="4500863"/>
            <a:ext cx="1366721" cy="1754326"/>
          </a:xfrm>
          <a:prstGeom prst="rect">
            <a:avLst/>
          </a:prstGeom>
          <a:solidFill>
            <a:schemeClr val="tx2">
              <a:lumMod val="50000"/>
            </a:schemeClr>
          </a:solidFill>
          <a:ln>
            <a:solidFill>
              <a:schemeClr val="accent1"/>
            </a:solidFill>
          </a:ln>
        </p:spPr>
        <p:txBody>
          <a:bodyPr wrap="none" rtlCol="0">
            <a:spAutoFit/>
          </a:bodyPr>
          <a:lstStyle/>
          <a:p>
            <a:pPr algn="ctr"/>
            <a:r>
              <a:rPr lang="en-IN" b="1" dirty="0">
                <a:solidFill>
                  <a:schemeClr val="bg2"/>
                </a:solidFill>
              </a:rPr>
              <a:t>Atliq Bay</a:t>
            </a:r>
          </a:p>
          <a:p>
            <a:pPr algn="ctr"/>
            <a:r>
              <a:rPr lang="en-IN" b="1" dirty="0">
                <a:solidFill>
                  <a:schemeClr val="bg2"/>
                </a:solidFill>
              </a:rPr>
              <a:t>Atliq Blu</a:t>
            </a:r>
          </a:p>
          <a:p>
            <a:pPr algn="ctr"/>
            <a:r>
              <a:rPr lang="en-IN" b="1" dirty="0">
                <a:solidFill>
                  <a:schemeClr val="bg2"/>
                </a:solidFill>
              </a:rPr>
              <a:t>Atliq City</a:t>
            </a:r>
          </a:p>
          <a:p>
            <a:pPr algn="ctr"/>
            <a:r>
              <a:rPr lang="en-IN" b="1" dirty="0">
                <a:solidFill>
                  <a:schemeClr val="bg2"/>
                </a:solidFill>
              </a:rPr>
              <a:t>Atliq Exotica</a:t>
            </a:r>
          </a:p>
          <a:p>
            <a:pPr algn="ctr"/>
            <a:r>
              <a:rPr lang="en-IN" b="1" dirty="0">
                <a:solidFill>
                  <a:schemeClr val="bg2"/>
                </a:solidFill>
              </a:rPr>
              <a:t>Atliq Grands</a:t>
            </a:r>
          </a:p>
          <a:p>
            <a:pPr algn="ctr"/>
            <a:r>
              <a:rPr lang="en-IN" b="1" dirty="0">
                <a:solidFill>
                  <a:schemeClr val="bg2"/>
                </a:solidFill>
              </a:rPr>
              <a:t>Atliq Palace</a:t>
            </a:r>
          </a:p>
        </p:txBody>
      </p:sp>
      <p:sp>
        <p:nvSpPr>
          <p:cNvPr id="21" name="Title 20">
            <a:extLst>
              <a:ext uri="{FF2B5EF4-FFF2-40B4-BE49-F238E27FC236}">
                <a16:creationId xmlns:a16="http://schemas.microsoft.com/office/drawing/2014/main" id="{937C86F2-7279-00BF-371C-7E4772C64BC6}"/>
              </a:ext>
            </a:extLst>
          </p:cNvPr>
          <p:cNvSpPr>
            <a:spLocks noGrp="1"/>
          </p:cNvSpPr>
          <p:nvPr>
            <p:ph type="title"/>
          </p:nvPr>
        </p:nvSpPr>
        <p:spPr>
          <a:xfrm>
            <a:off x="3555821" y="-86028"/>
            <a:ext cx="4648200" cy="1211885"/>
          </a:xfrm>
        </p:spPr>
        <p:txBody>
          <a:bodyPr>
            <a:normAutofit fontScale="90000"/>
          </a:bodyPr>
          <a:lstStyle/>
          <a:p>
            <a:r>
              <a:rPr lang="en-US" b="1" i="1" u="sng" dirty="0">
                <a:solidFill>
                  <a:schemeClr val="bg2"/>
                </a:solidFill>
                <a:latin typeface="+mn-lt"/>
              </a:rPr>
              <a:t>Company Properties</a:t>
            </a:r>
            <a:endParaRPr lang="en-IN" b="1" i="1" u="sng" dirty="0">
              <a:solidFill>
                <a:schemeClr val="bg2"/>
              </a:solidFill>
              <a:latin typeface="+mn-lt"/>
            </a:endParaRPr>
          </a:p>
        </p:txBody>
      </p:sp>
      <p:pic>
        <p:nvPicPr>
          <p:cNvPr id="6" name="Video 5">
            <a:hlinkClick r:id="" action="ppaction://media"/>
            <a:extLst>
              <a:ext uri="{FF2B5EF4-FFF2-40B4-BE49-F238E27FC236}">
                <a16:creationId xmlns:a16="http://schemas.microsoft.com/office/drawing/2014/main" id="{794D6B94-B65E-D49B-55C1-DD421954474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1308550624"/>
      </p:ext>
    </p:extLst>
  </p:cSld>
  <p:clrMapOvr>
    <a:masterClrMapping/>
  </p:clrMapOvr>
  <mc:AlternateContent xmlns:mc="http://schemas.openxmlformats.org/markup-compatibility/2006">
    <mc:Choice xmlns:p14="http://schemas.microsoft.com/office/powerpoint/2010/main" Requires="p14">
      <p:transition spd="slow" p14:dur="2000" advTm="24143"/>
    </mc:Choice>
    <mc:Fallback>
      <p:transition spd="slow" advTm="241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DD0C046-BDFD-04A7-1C10-686A0ECAE424}"/>
              </a:ext>
            </a:extLst>
          </p:cNvPr>
          <p:cNvSpPr>
            <a:spLocks noGrp="1"/>
          </p:cNvSpPr>
          <p:nvPr>
            <p:ph type="title"/>
          </p:nvPr>
        </p:nvSpPr>
        <p:spPr>
          <a:xfrm>
            <a:off x="1609724" y="231775"/>
            <a:ext cx="9144001" cy="1082675"/>
          </a:xfrm>
        </p:spPr>
        <p:txBody>
          <a:bodyPr/>
          <a:lstStyle/>
          <a:p>
            <a:r>
              <a:rPr lang="en-IN" b="1" i="1" u="sng" dirty="0">
                <a:solidFill>
                  <a:schemeClr val="bg2"/>
                </a:solidFill>
                <a:latin typeface="+mn-lt"/>
              </a:rPr>
              <a:t>Expected outcome after this analysis?</a:t>
            </a:r>
            <a:endParaRPr lang="en-IN" dirty="0">
              <a:solidFill>
                <a:schemeClr val="bg2"/>
              </a:solidFill>
            </a:endParaRPr>
          </a:p>
        </p:txBody>
      </p:sp>
      <p:sp>
        <p:nvSpPr>
          <p:cNvPr id="22" name="Content Placeholder 21">
            <a:extLst>
              <a:ext uri="{FF2B5EF4-FFF2-40B4-BE49-F238E27FC236}">
                <a16:creationId xmlns:a16="http://schemas.microsoft.com/office/drawing/2014/main" id="{5B07B662-D5F0-4F35-FCAF-4C3FF0AB15D6}"/>
              </a:ext>
            </a:extLst>
          </p:cNvPr>
          <p:cNvSpPr>
            <a:spLocks noGrp="1"/>
          </p:cNvSpPr>
          <p:nvPr>
            <p:ph idx="1"/>
          </p:nvPr>
        </p:nvSpPr>
        <p:spPr>
          <a:xfrm>
            <a:off x="1000125" y="1673225"/>
            <a:ext cx="10515600" cy="3870325"/>
          </a:xfrm>
        </p:spPr>
        <p:txBody>
          <a:bodyPr>
            <a:normAutofit fontScale="92500"/>
          </a:bodyPr>
          <a:lstStyle/>
          <a:p>
            <a:pPr algn="just">
              <a:lnSpc>
                <a:spcPct val="200000"/>
              </a:lnSpc>
            </a:pPr>
            <a:r>
              <a:rPr lang="en-US" i="1" dirty="0">
                <a:solidFill>
                  <a:schemeClr val="bg2"/>
                </a:solidFill>
                <a:latin typeface="Arial" panose="020B0604020202020204" pitchFamily="34" charset="0"/>
                <a:cs typeface="Arial" panose="020B0604020202020204" pitchFamily="34" charset="0"/>
              </a:rPr>
              <a:t>Regain their market share in the luxury/business hotels category.</a:t>
            </a:r>
          </a:p>
          <a:p>
            <a:pPr algn="just">
              <a:lnSpc>
                <a:spcPct val="200000"/>
              </a:lnSpc>
            </a:pPr>
            <a:r>
              <a:rPr lang="en-US" i="1" dirty="0">
                <a:solidFill>
                  <a:schemeClr val="bg2"/>
                </a:solidFill>
                <a:latin typeface="Arial" panose="020B0604020202020204" pitchFamily="34" charset="0"/>
                <a:cs typeface="Arial" panose="020B0604020202020204" pitchFamily="34" charset="0"/>
              </a:rPr>
              <a:t>Understanding the revenue trend by week/month//day</a:t>
            </a:r>
          </a:p>
          <a:p>
            <a:pPr algn="just">
              <a:lnSpc>
                <a:spcPct val="200000"/>
              </a:lnSpc>
            </a:pPr>
            <a:r>
              <a:rPr lang="en-US" i="1" dirty="0">
                <a:solidFill>
                  <a:schemeClr val="bg2"/>
                </a:solidFill>
                <a:latin typeface="Arial" panose="020B0604020202020204" pitchFamily="34" charset="0"/>
                <a:cs typeface="Arial" panose="020B0604020202020204" pitchFamily="34" charset="0"/>
              </a:rPr>
              <a:t>To get insights where business is failing and what can be done to tackle them.</a:t>
            </a:r>
            <a:endParaRPr lang="en-IN" i="1" dirty="0">
              <a:solidFill>
                <a:schemeClr val="bg2"/>
              </a:solidFill>
              <a:latin typeface="Arial" panose="020B0604020202020204" pitchFamily="34" charset="0"/>
              <a:cs typeface="Arial" panose="020B0604020202020204" pitchFamily="34" charset="0"/>
            </a:endParaRPr>
          </a:p>
        </p:txBody>
      </p:sp>
      <p:pic>
        <p:nvPicPr>
          <p:cNvPr id="3" name="Video 2">
            <a:hlinkClick r:id="" action="ppaction://media"/>
            <a:extLst>
              <a:ext uri="{FF2B5EF4-FFF2-40B4-BE49-F238E27FC236}">
                <a16:creationId xmlns:a16="http://schemas.microsoft.com/office/drawing/2014/main" id="{9CB02027-D10F-6F17-A03A-88BF0D5484D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36424635"/>
      </p:ext>
    </p:extLst>
  </p:cSld>
  <p:clrMapOvr>
    <a:masterClrMapping/>
  </p:clrMapOvr>
  <mc:AlternateContent xmlns:mc="http://schemas.openxmlformats.org/markup-compatibility/2006">
    <mc:Choice xmlns:p14="http://schemas.microsoft.com/office/powerpoint/2010/main" Requires="p14">
      <p:transition spd="slow" p14:dur="2000" advTm="24006"/>
    </mc:Choice>
    <mc:Fallback>
      <p:transition spd="slow" advTm="240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C5C2D-BBC0-5753-FD17-B37B27D362FE}"/>
              </a:ext>
            </a:extLst>
          </p:cNvPr>
          <p:cNvSpPr>
            <a:spLocks noGrp="1"/>
          </p:cNvSpPr>
          <p:nvPr>
            <p:ph type="title"/>
          </p:nvPr>
        </p:nvSpPr>
        <p:spPr>
          <a:xfrm>
            <a:off x="4332710" y="-120650"/>
            <a:ext cx="3238501" cy="1120775"/>
          </a:xfrm>
        </p:spPr>
        <p:txBody>
          <a:bodyPr/>
          <a:lstStyle/>
          <a:p>
            <a:r>
              <a:rPr lang="en-US" b="1" i="1" u="sng" dirty="0">
                <a:solidFill>
                  <a:schemeClr val="bg2"/>
                </a:solidFill>
                <a:latin typeface="+mn-lt"/>
              </a:rPr>
              <a:t>Data Model</a:t>
            </a:r>
            <a:endParaRPr lang="en-IN" b="1" i="1" u="sng" dirty="0">
              <a:solidFill>
                <a:schemeClr val="bg2"/>
              </a:solidFill>
              <a:latin typeface="+mn-lt"/>
            </a:endParaRPr>
          </a:p>
        </p:txBody>
      </p:sp>
      <p:pic>
        <p:nvPicPr>
          <p:cNvPr id="4" name="Picture 3">
            <a:extLst>
              <a:ext uri="{FF2B5EF4-FFF2-40B4-BE49-F238E27FC236}">
                <a16:creationId xmlns:a16="http://schemas.microsoft.com/office/drawing/2014/main" id="{93C1B54A-571C-E348-37BF-0BE1F59AD4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26396" y="1075843"/>
            <a:ext cx="9451128" cy="5398532"/>
          </a:xfrm>
          <a:prstGeom prst="rect">
            <a:avLst/>
          </a:prstGeom>
        </p:spPr>
      </p:pic>
      <p:pic>
        <p:nvPicPr>
          <p:cNvPr id="5" name="Video 4">
            <a:hlinkClick r:id="" action="ppaction://media"/>
            <a:extLst>
              <a:ext uri="{FF2B5EF4-FFF2-40B4-BE49-F238E27FC236}">
                <a16:creationId xmlns:a16="http://schemas.microsoft.com/office/drawing/2014/main" id="{11773208-1DAF-ADEE-70DF-876F1218BDB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165581956"/>
      </p:ext>
    </p:extLst>
  </p:cSld>
  <p:clrMapOvr>
    <a:masterClrMapping/>
  </p:clrMapOvr>
  <mc:AlternateContent xmlns:mc="http://schemas.openxmlformats.org/markup-compatibility/2006">
    <mc:Choice xmlns:p14="http://schemas.microsoft.com/office/powerpoint/2010/main" Requires="p14">
      <p:transition spd="slow" p14:dur="2000" advTm="13650"/>
    </mc:Choice>
    <mc:Fallback>
      <p:transition spd="slow" advTm="13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C5C2D-BBC0-5753-FD17-B37B27D362FE}"/>
              </a:ext>
            </a:extLst>
          </p:cNvPr>
          <p:cNvSpPr>
            <a:spLocks noGrp="1"/>
          </p:cNvSpPr>
          <p:nvPr>
            <p:ph type="title"/>
          </p:nvPr>
        </p:nvSpPr>
        <p:spPr>
          <a:xfrm>
            <a:off x="4570835" y="-187325"/>
            <a:ext cx="3238501" cy="1120775"/>
          </a:xfrm>
        </p:spPr>
        <p:txBody>
          <a:bodyPr>
            <a:normAutofit/>
          </a:bodyPr>
          <a:lstStyle/>
          <a:p>
            <a:r>
              <a:rPr lang="en-US" b="1" i="1" u="sng" dirty="0">
                <a:solidFill>
                  <a:schemeClr val="bg2"/>
                </a:solidFill>
                <a:latin typeface="+mn-lt"/>
              </a:rPr>
              <a:t>Dashboard</a:t>
            </a:r>
            <a:endParaRPr lang="en-IN" b="1" i="1" u="sng" dirty="0">
              <a:solidFill>
                <a:schemeClr val="bg2"/>
              </a:solidFill>
              <a:latin typeface="+mn-lt"/>
            </a:endParaRPr>
          </a:p>
        </p:txBody>
      </p:sp>
      <p:pic>
        <p:nvPicPr>
          <p:cNvPr id="5" name="Picture 4">
            <a:extLst>
              <a:ext uri="{FF2B5EF4-FFF2-40B4-BE49-F238E27FC236}">
                <a16:creationId xmlns:a16="http://schemas.microsoft.com/office/drawing/2014/main" id="{D4599C1B-FD82-7DA0-09EC-AE6754422C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1354" y="816861"/>
            <a:ext cx="10546018" cy="5921802"/>
          </a:xfrm>
          <a:prstGeom prst="rect">
            <a:avLst/>
          </a:prstGeom>
        </p:spPr>
      </p:pic>
      <p:pic>
        <p:nvPicPr>
          <p:cNvPr id="7" name="Video 6">
            <a:hlinkClick r:id="" action="ppaction://media"/>
            <a:extLst>
              <a:ext uri="{FF2B5EF4-FFF2-40B4-BE49-F238E27FC236}">
                <a16:creationId xmlns:a16="http://schemas.microsoft.com/office/drawing/2014/main" id="{90903780-E798-E0A1-A9F9-B0905A8AC88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3944406013"/>
      </p:ext>
    </p:extLst>
  </p:cSld>
  <p:clrMapOvr>
    <a:masterClrMapping/>
  </p:clrMapOvr>
  <mc:AlternateContent xmlns:mc="http://schemas.openxmlformats.org/markup-compatibility/2006">
    <mc:Choice xmlns:p14="http://schemas.microsoft.com/office/powerpoint/2010/main" Requires="p14">
      <p:transition spd="slow" p14:dur="2000" advTm="24258"/>
    </mc:Choice>
    <mc:Fallback>
      <p:transition spd="slow" advTm="24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DD0C046-BDFD-04A7-1C10-686A0ECAE424}"/>
              </a:ext>
            </a:extLst>
          </p:cNvPr>
          <p:cNvSpPr>
            <a:spLocks noGrp="1"/>
          </p:cNvSpPr>
          <p:nvPr>
            <p:ph type="title"/>
          </p:nvPr>
        </p:nvSpPr>
        <p:spPr>
          <a:xfrm>
            <a:off x="3822573" y="43434"/>
            <a:ext cx="3776092" cy="1082675"/>
          </a:xfrm>
        </p:spPr>
        <p:txBody>
          <a:bodyPr/>
          <a:lstStyle/>
          <a:p>
            <a:r>
              <a:rPr lang="en-IN" b="1" i="1" u="sng" dirty="0">
                <a:solidFill>
                  <a:schemeClr val="bg2"/>
                </a:solidFill>
                <a:latin typeface="+mn-lt"/>
              </a:rPr>
              <a:t>Major Insights</a:t>
            </a:r>
            <a:endParaRPr lang="en-IN" dirty="0">
              <a:solidFill>
                <a:schemeClr val="bg2"/>
              </a:solidFill>
            </a:endParaRPr>
          </a:p>
        </p:txBody>
      </p:sp>
      <p:sp>
        <p:nvSpPr>
          <p:cNvPr id="22" name="Content Placeholder 21">
            <a:extLst>
              <a:ext uri="{FF2B5EF4-FFF2-40B4-BE49-F238E27FC236}">
                <a16:creationId xmlns:a16="http://schemas.microsoft.com/office/drawing/2014/main" id="{5B07B662-D5F0-4F35-FCAF-4C3FF0AB15D6}"/>
              </a:ext>
            </a:extLst>
          </p:cNvPr>
          <p:cNvSpPr>
            <a:spLocks noGrp="1"/>
          </p:cNvSpPr>
          <p:nvPr>
            <p:ph idx="1"/>
          </p:nvPr>
        </p:nvSpPr>
        <p:spPr>
          <a:xfrm>
            <a:off x="1009269" y="1126109"/>
            <a:ext cx="10515600" cy="5184775"/>
          </a:xfrm>
        </p:spPr>
        <p:txBody>
          <a:bodyPr>
            <a:noAutofit/>
          </a:bodyPr>
          <a:lstStyle/>
          <a:p>
            <a:pPr algn="just">
              <a:lnSpc>
                <a:spcPct val="200000"/>
              </a:lnSpc>
            </a:pPr>
            <a:r>
              <a:rPr lang="en-US" sz="1600" b="1" i="1" dirty="0">
                <a:solidFill>
                  <a:schemeClr val="bg2"/>
                </a:solidFill>
                <a:latin typeface="Arial" panose="020B0604020202020204" pitchFamily="34" charset="0"/>
                <a:cs typeface="Arial" panose="020B0604020202020204" pitchFamily="34" charset="0"/>
              </a:rPr>
              <a:t>Mumbai generates the highest revenue (669 M) followed by Bangalore, Hyderabad and Delhi</a:t>
            </a:r>
          </a:p>
          <a:p>
            <a:pPr algn="just">
              <a:lnSpc>
                <a:spcPct val="200000"/>
              </a:lnSpc>
            </a:pPr>
            <a:r>
              <a:rPr lang="en-US" sz="1600" b="1" i="1" dirty="0">
                <a:solidFill>
                  <a:schemeClr val="bg2"/>
                </a:solidFill>
                <a:latin typeface="Arial" panose="020B0604020202020204" pitchFamily="34" charset="0"/>
                <a:cs typeface="Arial" panose="020B0604020202020204" pitchFamily="34" charset="0"/>
              </a:rPr>
              <a:t>AtliQ Exotica performs better compared to all 7 type of properties with 320 Million revenue, rating 3.62, occupancy percentage 57 and cancellation rate as 24.4%.</a:t>
            </a:r>
          </a:p>
          <a:p>
            <a:pPr algn="just">
              <a:lnSpc>
                <a:spcPct val="200000"/>
              </a:lnSpc>
            </a:pPr>
            <a:r>
              <a:rPr lang="en-US" sz="1600" b="1" i="1" dirty="0">
                <a:solidFill>
                  <a:schemeClr val="bg2"/>
                </a:solidFill>
                <a:latin typeface="Arial" panose="020B0604020202020204" pitchFamily="34" charset="0"/>
                <a:cs typeface="Arial" panose="020B0604020202020204" pitchFamily="34" charset="0"/>
              </a:rPr>
              <a:t>AtliQ Bay has the highest occupancy of 66%</a:t>
            </a:r>
          </a:p>
          <a:p>
            <a:pPr algn="just">
              <a:lnSpc>
                <a:spcPct val="200000"/>
              </a:lnSpc>
            </a:pPr>
            <a:r>
              <a:rPr lang="en-US" sz="1600" b="1" i="1" dirty="0">
                <a:solidFill>
                  <a:schemeClr val="bg2"/>
                </a:solidFill>
                <a:latin typeface="Arial" panose="020B0604020202020204" pitchFamily="34" charset="0"/>
                <a:cs typeface="Arial" panose="020B0604020202020204" pitchFamily="34" charset="0"/>
              </a:rPr>
              <a:t> Week 24 recorded the highest revenue among all, which is 139.6 Million</a:t>
            </a:r>
          </a:p>
          <a:p>
            <a:pPr algn="just">
              <a:lnSpc>
                <a:spcPct val="200000"/>
              </a:lnSpc>
            </a:pPr>
            <a:r>
              <a:rPr lang="en-US" sz="1600" b="1" i="1" dirty="0">
                <a:solidFill>
                  <a:schemeClr val="bg2"/>
                </a:solidFill>
                <a:latin typeface="Arial" panose="020B0604020202020204" pitchFamily="34" charset="0"/>
                <a:cs typeface="Arial" panose="020B0604020202020204" pitchFamily="34" charset="0"/>
              </a:rPr>
              <a:t>Delhi tops both in occupancy and rating followed by Hyderabad, Mumbai, Bangalore</a:t>
            </a:r>
          </a:p>
          <a:p>
            <a:pPr algn="just">
              <a:lnSpc>
                <a:spcPct val="200000"/>
              </a:lnSpc>
            </a:pPr>
            <a:r>
              <a:rPr lang="en-US" sz="1600" b="1" i="1" dirty="0">
                <a:solidFill>
                  <a:schemeClr val="bg2"/>
                </a:solidFill>
                <a:latin typeface="Arial" panose="020B0604020202020204" pitchFamily="34" charset="0"/>
                <a:cs typeface="Arial" panose="020B0604020202020204" pitchFamily="34" charset="0"/>
              </a:rPr>
              <a:t> AtliQ lost around 298 Million in cancellation</a:t>
            </a:r>
          </a:p>
          <a:p>
            <a:pPr algn="just">
              <a:lnSpc>
                <a:spcPct val="200000"/>
              </a:lnSpc>
            </a:pPr>
            <a:r>
              <a:rPr lang="en-US" sz="1600" b="1" i="1" dirty="0">
                <a:solidFill>
                  <a:schemeClr val="bg2"/>
                </a:solidFill>
                <a:latin typeface="Arial" panose="020B0604020202020204" pitchFamily="34" charset="0"/>
                <a:cs typeface="Arial" panose="020B0604020202020204" pitchFamily="34" charset="0"/>
              </a:rPr>
              <a:t>Elite type rooms has the most booking and as well higher cancellation rate</a:t>
            </a:r>
          </a:p>
          <a:p>
            <a:pPr algn="just">
              <a:lnSpc>
                <a:spcPct val="200000"/>
              </a:lnSpc>
            </a:pPr>
            <a:endParaRPr lang="en-IN" sz="1600" b="1" i="1" dirty="0">
              <a:solidFill>
                <a:schemeClr val="bg2"/>
              </a:solidFill>
              <a:latin typeface="Arial" panose="020B0604020202020204" pitchFamily="34" charset="0"/>
              <a:cs typeface="Arial" panose="020B0604020202020204" pitchFamily="34" charset="0"/>
            </a:endParaRPr>
          </a:p>
        </p:txBody>
      </p:sp>
      <p:pic>
        <p:nvPicPr>
          <p:cNvPr id="2" name="Video 1">
            <a:hlinkClick r:id="" action="ppaction://media"/>
            <a:extLst>
              <a:ext uri="{FF2B5EF4-FFF2-40B4-BE49-F238E27FC236}">
                <a16:creationId xmlns:a16="http://schemas.microsoft.com/office/drawing/2014/main" id="{F6FFC345-5B55-A881-0327-96CEBBC56176}"/>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9906000" y="5143500"/>
            <a:ext cx="2285999" cy="1714500"/>
          </a:xfrm>
          <a:prstGeom prst="rect">
            <a:avLst/>
          </a:prstGeom>
        </p:spPr>
      </p:pic>
    </p:spTree>
    <p:extLst>
      <p:ext uri="{BB962C8B-B14F-4D97-AF65-F5344CB8AC3E}">
        <p14:creationId xmlns:p14="http://schemas.microsoft.com/office/powerpoint/2010/main" val="4059888836"/>
      </p:ext>
    </p:extLst>
  </p:cSld>
  <p:clrMapOvr>
    <a:masterClrMapping/>
  </p:clrMapOvr>
  <mc:AlternateContent xmlns:mc="http://schemas.openxmlformats.org/markup-compatibility/2006">
    <mc:Choice xmlns:p14="http://schemas.microsoft.com/office/powerpoint/2010/main" Requires="p14">
      <p:transition spd="slow" p14:dur="2000" advTm="62145"/>
    </mc:Choice>
    <mc:Fallback>
      <p:transition spd="slow" advTm="621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334</TotalTime>
  <Words>371</Words>
  <Application>Microsoft Office PowerPoint</Application>
  <PresentationFormat>Widescreen</PresentationFormat>
  <Paragraphs>62</Paragraphs>
  <Slides>10</Slides>
  <Notes>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AtliQ Hospitality Analysis</vt:lpstr>
      <vt:lpstr>Problem Statement</vt:lpstr>
      <vt:lpstr>Dataset Details</vt:lpstr>
      <vt:lpstr>Mock-up Dashboard </vt:lpstr>
      <vt:lpstr>Company Properties</vt:lpstr>
      <vt:lpstr>Expected outcome after this analysis?</vt:lpstr>
      <vt:lpstr>Data Model</vt:lpstr>
      <vt:lpstr>Dashboard</vt:lpstr>
      <vt:lpstr>Major Insights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AtliQ Hospitality Analysis</dc:title>
  <dc:creator>Praveer Tiwari</dc:creator>
  <cp:lastModifiedBy>Praveer Tiwari</cp:lastModifiedBy>
  <cp:revision>21</cp:revision>
  <dcterms:created xsi:type="dcterms:W3CDTF">2024-04-10T05:47:37Z</dcterms:created>
  <dcterms:modified xsi:type="dcterms:W3CDTF">2024-04-11T08:59:28Z</dcterms:modified>
</cp:coreProperties>
</file>

<file path=docProps/thumbnail.jpeg>
</file>